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4"/>
    <p:sldMasterId id="2147483703" r:id="rId5"/>
    <p:sldMasterId id="2147483704" r:id="rId6"/>
  </p:sldMasterIdLst>
  <p:notesMasterIdLst>
    <p:notesMasterId r:id="rId60"/>
  </p:notesMasterIdLst>
  <p:sldIdLst>
    <p:sldId id="256" r:id="rId7"/>
    <p:sldId id="364" r:id="rId8"/>
    <p:sldId id="257" r:id="rId9"/>
    <p:sldId id="258" r:id="rId10"/>
    <p:sldId id="352" r:id="rId11"/>
    <p:sldId id="354" r:id="rId12"/>
    <p:sldId id="353" r:id="rId13"/>
    <p:sldId id="356" r:id="rId14"/>
    <p:sldId id="357" r:id="rId15"/>
    <p:sldId id="259" r:id="rId16"/>
    <p:sldId id="358" r:id="rId17"/>
    <p:sldId id="360" r:id="rId18"/>
    <p:sldId id="361" r:id="rId19"/>
    <p:sldId id="362" r:id="rId20"/>
    <p:sldId id="363" r:id="rId21"/>
    <p:sldId id="355" r:id="rId22"/>
    <p:sldId id="359" r:id="rId23"/>
    <p:sldId id="261" r:id="rId24"/>
    <p:sldId id="262"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309" r:id="rId48"/>
    <p:sldId id="310" r:id="rId49"/>
    <p:sldId id="311" r:id="rId50"/>
    <p:sldId id="312" r:id="rId51"/>
    <p:sldId id="313" r:id="rId52"/>
    <p:sldId id="314" r:id="rId53"/>
    <p:sldId id="315" r:id="rId54"/>
    <p:sldId id="316" r:id="rId55"/>
    <p:sldId id="317" r:id="rId56"/>
    <p:sldId id="346" r:id="rId57"/>
    <p:sldId id="348" r:id="rId58"/>
    <p:sldId id="349" r:id="rId59"/>
  </p:sldIdLst>
  <p:sldSz cx="9144000" cy="5143500" type="screen16x9"/>
  <p:notesSz cx="6858000" cy="9144000"/>
  <p:embeddedFontLst>
    <p:embeddedFont>
      <p:font typeface="Consolas" panose="020B0609020204030204" pitchFamily="49" charset="0"/>
      <p:regular r:id="rId61"/>
      <p:bold r:id="rId62"/>
      <p:italic r:id="rId63"/>
      <p:boldItalic r:id="rId64"/>
    </p:embeddedFont>
    <p:embeddedFont>
      <p:font typeface="Dancing Script" panose="020B0604020202020204" charset="0"/>
      <p:regular r:id="rId65"/>
      <p:bold r:id="rId66"/>
    </p:embeddedFont>
    <p:embeddedFont>
      <p:font typeface="Google Sans" panose="020B0604020202020204" charset="0"/>
      <p:regular r:id="rId67"/>
      <p:bold r:id="rId68"/>
      <p:italic r:id="rId69"/>
      <p:boldItalic r:id="rId70"/>
    </p:embeddedFont>
    <p:embeddedFont>
      <p:font typeface="Google Sans Medium" panose="020B0604020202020204" charset="0"/>
      <p:regular r:id="rId71"/>
      <p:bold r:id="rId72"/>
      <p:italic r:id="rId73"/>
      <p:boldItalic r:id="rId74"/>
    </p:embeddedFont>
    <p:embeddedFont>
      <p:font typeface="IBM Plex Sans" panose="020B0503050203000203" pitchFamily="34" charset="0"/>
      <p:regular r:id="rId75"/>
      <p:bold r:id="rId76"/>
      <p:italic r:id="rId77"/>
      <p:boldItalic r:id="rId78"/>
    </p:embeddedFont>
    <p:embeddedFont>
      <p:font typeface="Open Sans" panose="020B0606030504020204" pitchFamily="34" charset="0"/>
      <p:regular r:id="rId79"/>
      <p:bold r:id="rId80"/>
      <p:italic r:id="rId81"/>
      <p:boldItalic r:id="rId82"/>
    </p:embeddedFont>
    <p:embeddedFont>
      <p:font typeface="Poppins" panose="00000500000000000000" pitchFamily="2" charset="0"/>
      <p:regular r:id="rId83"/>
      <p:bold r:id="rId84"/>
      <p:italic r:id="rId85"/>
      <p:boldItalic r:id="rId86"/>
    </p:embeddedFont>
    <p:embeddedFont>
      <p:font typeface="Roboto" panose="02000000000000000000" pitchFamily="2" charset="0"/>
      <p:regular r:id="rId87"/>
      <p:bold r:id="rId88"/>
      <p:italic r:id="rId89"/>
      <p:boldItalic r:id="rId90"/>
    </p:embeddedFont>
    <p:embeddedFont>
      <p:font typeface="Roboto Medium" panose="02000000000000000000" pitchFamily="2" charset="0"/>
      <p:regular r:id="rId91"/>
      <p:bold r:id="rId92"/>
      <p:italic r:id="rId93"/>
      <p:boldItalic r:id="rId94"/>
    </p:embeddedFont>
    <p:embeddedFont>
      <p:font typeface="Roboto Mono" panose="020B060402020202020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54" d="100"/>
          <a:sy n="154" d="100"/>
        </p:scale>
        <p:origin x="366"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font" Target="fonts/font24.fntdata"/><Relationship Id="rId89" Type="http://schemas.openxmlformats.org/officeDocument/2006/relationships/font" Target="fonts/font29.fntdata"/><Relationship Id="rId97" Type="http://schemas.openxmlformats.org/officeDocument/2006/relationships/font" Target="fonts/font37.fntdata"/><Relationship Id="rId7" Type="http://schemas.openxmlformats.org/officeDocument/2006/relationships/slide" Target="slides/slide1.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87" Type="http://schemas.openxmlformats.org/officeDocument/2006/relationships/font" Target="fonts/font27.fntdata"/><Relationship Id="rId102"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fntdata"/><Relationship Id="rId82" Type="http://schemas.openxmlformats.org/officeDocument/2006/relationships/font" Target="fonts/font22.fntdata"/><Relationship Id="rId90" Type="http://schemas.openxmlformats.org/officeDocument/2006/relationships/font" Target="fonts/font30.fntdata"/><Relationship Id="rId95" Type="http://schemas.openxmlformats.org/officeDocument/2006/relationships/font" Target="fonts/font35.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100"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93" Type="http://schemas.openxmlformats.org/officeDocument/2006/relationships/font" Target="fonts/font33.fntdata"/><Relationship Id="rId98" Type="http://schemas.openxmlformats.org/officeDocument/2006/relationships/font" Target="fonts/font38.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7.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ensorflow.org/api_docs/python/tf/Tensor"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ensorflow.org/api_docs/python/tf/Variable#assign"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tensorflow.org/api_docs/python/tf/Variabl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88e3061a0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988e3061a0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[Add your name and photo here]</a:t>
            </a: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Hi everyone, my name is Wolff and I'm going to tell you about TensorFlow from the Ground up.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talk is designed for people who know the basics of ML, but need an overview of the basics of TensorFlow.  We're not going to do a lotta math, here, but we will do a bunch of code.  Ready?</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9a7eda55b0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9a7eda55b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start with Tensors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9a7eda55b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9a7eda55b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Tensors are multi-dimensional arrays are strongly typed (called a dtype). </a:t>
            </a:r>
            <a:br>
              <a:rPr lang="en"/>
            </a:br>
            <a:endParaRPr/>
          </a:p>
          <a:p>
            <a:pPr marL="0" lvl="0" indent="0" algn="l" rtl="0">
              <a:spcBef>
                <a:spcPts val="0"/>
              </a:spcBef>
              <a:spcAft>
                <a:spcPts val="0"/>
              </a:spcAft>
              <a:buClr>
                <a:schemeClr val="dk1"/>
              </a:buClr>
              <a:buSzPts val="1100"/>
              <a:buFont typeface="Arial"/>
              <a:buNone/>
            </a:pPr>
            <a:r>
              <a:rPr lang="en"/>
              <a:t>If you're familiar with NumPy, tensors are (kind of) like nd.arrays.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Everything you see here is a tensor.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3ab3cdb4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3ab3cdb4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E1E1E"/>
              </a:buClr>
              <a:buSzPts val="1100"/>
              <a:buFont typeface="Arial"/>
              <a:buNone/>
            </a:pPr>
            <a:r>
              <a:rPr lang="en">
                <a:solidFill>
                  <a:schemeClr val="dk1"/>
                </a:solidFill>
              </a:rPr>
              <a:t>Tensors are strongly typed, with ints, and complex, and strings, and exotic tyles.</a:t>
            </a:r>
            <a:endParaRPr>
              <a:solidFill>
                <a:schemeClr val="dk1"/>
              </a:solidFill>
            </a:endParaRPr>
          </a:p>
          <a:p>
            <a:pPr marL="0" lvl="0" indent="0" algn="l" rtl="0">
              <a:spcBef>
                <a:spcPts val="0"/>
              </a:spcBef>
              <a:spcAft>
                <a:spcPts val="0"/>
              </a:spcAft>
              <a:buClr>
                <a:srgbClr val="1E1E1E"/>
              </a:buClr>
              <a:buSzPts val="1100"/>
              <a:buFont typeface="Arial"/>
              <a:buNone/>
            </a:pPr>
            <a:endParaRPr>
              <a:solidFill>
                <a:schemeClr val="dk1"/>
              </a:solidFill>
            </a:endParaRPr>
          </a:p>
          <a:p>
            <a:pPr marL="0" lvl="0" indent="0" algn="l" rtl="0">
              <a:spcBef>
                <a:spcPts val="0"/>
              </a:spcBef>
              <a:spcAft>
                <a:spcPts val="0"/>
              </a:spcAft>
              <a:buClr>
                <a:srgbClr val="1E1E1E"/>
              </a:buClr>
              <a:buSzPts val="1100"/>
              <a:buFont typeface="Arial"/>
              <a:buNone/>
            </a:pPr>
            <a:r>
              <a:rPr lang="en">
                <a:solidFill>
                  <a:schemeClr val="dk1"/>
                </a:solidFill>
              </a:rPr>
              <a:t> </a:t>
            </a:r>
            <a:r>
              <a:rPr lang="en">
                <a:solidFill>
                  <a:srgbClr val="1E1E1E"/>
                </a:solidFill>
              </a:rPr>
              <a:t>All tensors are immutable like Python numbers and strings: you can never update the contents of a tensor, only create a new one.</a:t>
            </a:r>
            <a:endParaRPr>
              <a:solidFill>
                <a:srgbClr val="1E1E1E"/>
              </a:solidFill>
            </a:endParaRPr>
          </a:p>
          <a:p>
            <a:pPr marL="0" lvl="0" indent="0" algn="l" rtl="0">
              <a:spcBef>
                <a:spcPts val="0"/>
              </a:spcBef>
              <a:spcAft>
                <a:spcPts val="0"/>
              </a:spcAft>
              <a:buClr>
                <a:srgbClr val="1E1E1E"/>
              </a:buClr>
              <a:buSzPts val="1100"/>
              <a:buFont typeface="Arial"/>
              <a:buNone/>
            </a:pPr>
            <a:endParaRPr>
              <a:solidFill>
                <a:schemeClr val="dk1"/>
              </a:solidFill>
            </a:endParaRPr>
          </a:p>
          <a:p>
            <a:pPr marL="0" lvl="0" indent="0" algn="l" rtl="0">
              <a:spcBef>
                <a:spcPts val="0"/>
              </a:spcBef>
              <a:spcAft>
                <a:spcPts val="0"/>
              </a:spcAft>
              <a:buClr>
                <a:srgbClr val="1E1E1E"/>
              </a:buClr>
              <a:buSzPts val="1100"/>
              <a:buFont typeface="Arial"/>
              <a:buNone/>
            </a:pPr>
            <a:endParaRPr>
              <a:solidFill>
                <a:schemeClr val="dk1"/>
              </a:solidFill>
            </a:endParaRPr>
          </a:p>
          <a:p>
            <a:pPr marL="0" lvl="0" indent="0" algn="l" rtl="0">
              <a:spcBef>
                <a:spcPts val="0"/>
              </a:spcBef>
              <a:spcAft>
                <a:spcPts val="0"/>
              </a:spcAft>
              <a:buClr>
                <a:srgbClr val="1E1E1E"/>
              </a:buClr>
              <a:buSzPts val="1100"/>
              <a:buFont typeface="Arial"/>
              <a:buNone/>
            </a:pPr>
            <a:r>
              <a:rPr lang="en">
                <a:solidFill>
                  <a:schemeClr val="dk1"/>
                </a:solidFill>
              </a:rPr>
              <a:t>Why do we need tensors?</a:t>
            </a:r>
            <a:endParaRPr>
              <a:solidFill>
                <a:schemeClr val="dk1"/>
              </a:solidFill>
            </a:endParaRPr>
          </a:p>
          <a:p>
            <a:pPr marL="0" lvl="0" indent="0" algn="l" rtl="0">
              <a:spcBef>
                <a:spcPts val="0"/>
              </a:spcBef>
              <a:spcAft>
                <a:spcPts val="0"/>
              </a:spcAft>
              <a:buClr>
                <a:srgbClr val="1E1E1E"/>
              </a:buClr>
              <a:buSzPts val="1100"/>
              <a:buFont typeface="Arial"/>
              <a:buNone/>
            </a:pPr>
            <a:endParaRPr>
              <a:solidFill>
                <a:schemeClr val="dk1"/>
              </a:solidFill>
            </a:endParaRPr>
          </a:p>
          <a:p>
            <a:pPr marL="0" lvl="0" indent="0" algn="l" rtl="0">
              <a:spcBef>
                <a:spcPts val="0"/>
              </a:spcBef>
              <a:spcAft>
                <a:spcPts val="0"/>
              </a:spcAft>
              <a:buClr>
                <a:srgbClr val="1E1E1E"/>
              </a:buClr>
              <a:buSzPts val="1100"/>
              <a:buFont typeface="Arial"/>
              <a:buNone/>
            </a:pPr>
            <a:endParaRPr>
              <a:solidFill>
                <a:schemeClr val="dk1"/>
              </a:solidFill>
            </a:endParaRPr>
          </a:p>
          <a:p>
            <a:pPr marL="0" lvl="0" indent="0" algn="l" rtl="0">
              <a:spcBef>
                <a:spcPts val="0"/>
              </a:spcBef>
              <a:spcAft>
                <a:spcPts val="0"/>
              </a:spcAft>
              <a:buClr>
                <a:srgbClr val="1E1E1E"/>
              </a:buClr>
              <a:buSzPts val="1100"/>
              <a:buFont typeface="Arial"/>
              <a:buNone/>
            </a:pPr>
            <a:endParaRPr>
              <a:solidFill>
                <a:schemeClr val="dk1"/>
              </a:solidFill>
            </a:endParaRPr>
          </a:p>
          <a:p>
            <a:pPr marL="0" lvl="0" indent="0" algn="l" rtl="0">
              <a:spcBef>
                <a:spcPts val="0"/>
              </a:spcBef>
              <a:spcAft>
                <a:spcPts val="0"/>
              </a:spcAft>
              <a:buClr>
                <a:srgbClr val="1E1E1E"/>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3ab3cdb4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3ab3cdb4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Here, we have an image converted into a float tensor---each pixel value turns into a floating point number in a big matrix.  </a:t>
            </a:r>
            <a:endParaRPr/>
          </a:p>
          <a:p>
            <a:pPr marL="0" lvl="0" indent="0" algn="l" rtl="0">
              <a:spcBef>
                <a:spcPts val="0"/>
              </a:spcBef>
              <a:spcAft>
                <a:spcPts val="0"/>
              </a:spcAft>
              <a:buNone/>
            </a:pPr>
            <a:endParaRPr/>
          </a:p>
          <a:p>
            <a:pPr marL="0" lvl="0" indent="0" algn="l" rtl="0">
              <a:spcBef>
                <a:spcPts val="0"/>
              </a:spcBef>
              <a:spcAft>
                <a:spcPts val="0"/>
              </a:spcAft>
              <a:buNone/>
            </a:pPr>
            <a:r>
              <a:rPr lang="en"/>
              <a:t>We use tensors to represent whatever it is that we're trying to operate on.  Images turn to tensors, sounds turn to tensors, text turns to tensors.  Tensors are also fast, they can be vectorized, and they can use accelerators.</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9a7eda55b0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9a7eda55b0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what that looks like in code.</a:t>
            </a:r>
            <a:endParaRPr/>
          </a:p>
          <a:p>
            <a:pPr marL="0" lvl="0" indent="0" algn="l" rtl="0">
              <a:spcBef>
                <a:spcPts val="0"/>
              </a:spcBef>
              <a:spcAft>
                <a:spcPts val="0"/>
              </a:spcAft>
              <a:buNone/>
            </a:pPr>
            <a:endParaRPr/>
          </a:p>
          <a:p>
            <a:pPr marL="0" lvl="0" indent="0" algn="l" rtl="0">
              <a:spcBef>
                <a:spcPts val="0"/>
              </a:spcBef>
              <a:spcAft>
                <a:spcPts val="0"/>
              </a:spcAft>
              <a:buNone/>
            </a:pPr>
            <a:r>
              <a:rPr lang="en"/>
              <a:t>Here, we are defining three tensors, each of different ranks---which is to say, how many dimensions they have.   </a:t>
            </a:r>
            <a:endParaRPr/>
          </a:p>
          <a:p>
            <a:pPr marL="0" lvl="0" indent="0" algn="l" rtl="0">
              <a:spcBef>
                <a:spcPts val="0"/>
              </a:spcBef>
              <a:spcAft>
                <a:spcPts val="0"/>
              </a:spcAft>
              <a:buNone/>
            </a:pPr>
            <a:endParaRPr/>
          </a:p>
          <a:p>
            <a:pPr marL="0" lvl="0" indent="0" algn="l" rtl="0">
              <a:spcBef>
                <a:spcPts val="0"/>
              </a:spcBef>
              <a:spcAft>
                <a:spcPts val="0"/>
              </a:spcAft>
              <a:buNone/>
            </a:pPr>
            <a:r>
              <a:rPr lang="en"/>
              <a:t>[look through slide]</a:t>
            </a:r>
            <a:endParaRPr/>
          </a:p>
          <a:p>
            <a:pPr marL="0" lvl="0" indent="0" algn="l" rtl="0">
              <a:spcBef>
                <a:spcPts val="0"/>
              </a:spcBef>
              <a:spcAft>
                <a:spcPts val="0"/>
              </a:spcAft>
              <a:buNone/>
            </a:pPr>
            <a:r>
              <a:rPr lang="en"/>
              <a:t>A rank 0 tensor is a scalar</a:t>
            </a:r>
            <a:endParaRPr/>
          </a:p>
          <a:p>
            <a:pPr marL="0" lvl="0" indent="0" algn="l" rtl="0">
              <a:spcBef>
                <a:spcPts val="0"/>
              </a:spcBef>
              <a:spcAft>
                <a:spcPts val="0"/>
              </a:spcAft>
              <a:buNone/>
            </a:pPr>
            <a:r>
              <a:rPr lang="en"/>
              <a:t>A rank 1 tensor looks like an array</a:t>
            </a:r>
            <a:endParaRPr/>
          </a:p>
          <a:p>
            <a:pPr marL="0" lvl="0" indent="0" algn="l" rtl="0">
              <a:spcBef>
                <a:spcPts val="0"/>
              </a:spcBef>
              <a:spcAft>
                <a:spcPts val="0"/>
              </a:spcAft>
              <a:buNone/>
            </a:pPr>
            <a:r>
              <a:rPr lang="en"/>
              <a:t>We can put two rank1 tensors together to form a rank 1tensor with complex values</a:t>
            </a:r>
            <a:endParaRPr/>
          </a:p>
          <a:p>
            <a:pPr marL="0" lvl="0" indent="0" algn="l" rtl="0">
              <a:spcBef>
                <a:spcPts val="0"/>
              </a:spcBef>
              <a:spcAft>
                <a:spcPts val="0"/>
              </a:spcAft>
              <a:buNone/>
            </a:pPr>
            <a:endParaRPr/>
          </a:p>
          <a:p>
            <a:pPr marL="0" lvl="0" indent="0" algn="l" rtl="0">
              <a:spcBef>
                <a:spcPts val="0"/>
              </a:spcBef>
              <a:spcAft>
                <a:spcPts val="0"/>
              </a:spcAft>
              <a:buNone/>
            </a:pPr>
            <a:r>
              <a:rPr lang="en"/>
              <a:t>Here, we have a rank-2 tensor that describes word pairs.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9a7eda55b0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9a7eda55b0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can keep going to arbitrarily large sizes and dimensions.  You've may have noticed I'm using rank and  dimensions to describe the bounds of a tensor, this is sort of a 3-dimensional tensor.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Python array printouts begins to be hard to visualize, and I hope you like square brackets.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9a7eda55b0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9a7eda55b0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 we can visualize this a couple of different ways.  As you can see, this rank-3 tensor doesn't necessarily describe what you'd classically think of as a 3D space.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Instead, it might be a batch of three 2x5 examples of your data, or else something entirely different.</a:t>
            </a:r>
            <a:endParaRPr sz="1200">
              <a:solidFill>
                <a:srgbClr val="202124"/>
              </a:solidFill>
              <a:highlight>
                <a:schemeClr val="lt1"/>
              </a:highlight>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9a7eda55b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9a7eda55b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Tensors are all inspectable, and have a lot of different features.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biggest one here, which you'll see a lot, is "shape", which describes the number of elements along each of the axes.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t>Fundamentally, though, you're allocating a block of memory and some metadata around some brick of numbers.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a7eda55b0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a7eda55b0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in code: We make a rank-4 tensor, then interrogate it about all its features.  </a:t>
            </a:r>
            <a:endParaRPr/>
          </a:p>
          <a:p>
            <a:pPr marL="0" lvl="0" indent="0" algn="l" rtl="0">
              <a:spcBef>
                <a:spcPts val="0"/>
              </a:spcBef>
              <a:spcAft>
                <a:spcPts val="0"/>
              </a:spcAft>
              <a:buNone/>
            </a:pPr>
            <a:endParaRPr/>
          </a:p>
          <a:p>
            <a:pPr marL="0" lvl="0" indent="0" algn="l" rtl="0">
              <a:spcBef>
                <a:spcPts val="0"/>
              </a:spcBef>
              <a:spcAft>
                <a:spcPts val="0"/>
              </a:spcAft>
              <a:buNone/>
            </a:pPr>
            <a:r>
              <a:rPr lang="en"/>
              <a:t>Here, we see dtype, and shape, number of dimensions, each dimension of which we'd call an axis,</a:t>
            </a:r>
            <a:endParaRPr/>
          </a:p>
          <a:p>
            <a:pPr marL="0" lvl="0" indent="0" algn="l" rtl="0">
              <a:spcBef>
                <a:spcPts val="0"/>
              </a:spcBef>
              <a:spcAft>
                <a:spcPts val="0"/>
              </a:spcAft>
              <a:buNone/>
            </a:pPr>
            <a:endParaRPr/>
          </a:p>
          <a:p>
            <a:pPr marL="0" lvl="0" indent="0" algn="l" rtl="0">
              <a:spcBef>
                <a:spcPts val="0"/>
              </a:spcBef>
              <a:spcAft>
                <a:spcPts val="0"/>
              </a:spcAft>
              <a:buNone/>
            </a:pPr>
            <a:r>
              <a:rPr lang="en"/>
              <a:t>While axes are often referred to by their indices, you should always keep track of the meaning of each.  Like, batch, width, height, and the feature itself, like a color.</a:t>
            </a:r>
            <a:endParaRPr/>
          </a:p>
          <a:p>
            <a:pPr marL="0" lvl="0" indent="0" algn="l" rtl="0">
              <a:spcBef>
                <a:spcPts val="0"/>
              </a:spcBef>
              <a:spcAft>
                <a:spcPts val="0"/>
              </a:spcAft>
              <a:buNone/>
            </a:pPr>
            <a:endParaRPr/>
          </a:p>
          <a:p>
            <a:pPr marL="0" lvl="0" indent="0" algn="l" rtl="0">
              <a:spcBef>
                <a:spcPts val="0"/>
              </a:spcBef>
              <a:spcAft>
                <a:spcPts val="0"/>
              </a:spcAft>
              <a:buNone/>
            </a:pPr>
            <a:r>
              <a:rPr lang="en"/>
              <a:t>Often axes are ordered from global to local: The batch axis first, followed by spatial dimensions, and features for each location last.  This way feature vectors are contiguous regions of memory.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9a7eda55b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9a7eda55b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You can then do math on them as you'd expect using overrides, and the results execute immediately.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matmul, min, argmax</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various overridden operators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slicing operators that you might find in, like, numpy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fb79d5c8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fb79d5c8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a978bd8ec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a978bd8ec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 is a little code: element-wise multiply, a matrix multiplication, element-wise addition without the operator overload, and then some slicing.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Normally, when you call these, they just return their results right away, so it should feel very Pythonic.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3b05b13b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53b05b13b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there are a whole buncha other useful ops that you can use.  Lots of specialized operators that do ML-like things, relu (which you use for activations), 2d convolutions, softmax, compute the </a:t>
            </a:r>
            <a:r>
              <a:rPr lang="en">
                <a:solidFill>
                  <a:srgbClr val="1E1E1E"/>
                </a:solidFill>
              </a:rPr>
              <a:t> [CHO-less-key] </a:t>
            </a:r>
            <a:r>
              <a:rPr lang="en">
                <a:solidFill>
                  <a:schemeClr val="dk1"/>
                </a:solidFill>
              </a:rPr>
              <a:t>Cholskey decomposition of square matrices, or lookup something in an embedding.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lot of these ops, like relu, can be easily implemented in lower-level fragments of TensorFlow [click], but we like to have bigger-scale ops here both for convenience (how often will your write Cholesky decomposition correctly on the first try?) and as an implementation these common operations are "fused" internally for efficiency.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57124c4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57124c4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Checkpoints are popular in machine learning, so let's checkpoint what we've learned so far.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 we have tensors!  But...what if I need to describe a something that can change, like a parameter of a machine learning model?</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a7eda55b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a7eda55b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Tensors are great, because they are immutable, which makes optimization and refactoring possible, including letting the graph optimizer fold constants and so forth.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However, every machine learning model is made out of changeable parameters.  You can't just store these in Python variables, as it'll be really slow, so TensorFlow has a special data type for this.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3ab3cdb4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3ab3cdb4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E1E1E"/>
              </a:buClr>
              <a:buSzPts val="1100"/>
              <a:buFont typeface="Arial"/>
              <a:buNone/>
            </a:pPr>
            <a:r>
              <a:rPr lang="en"/>
              <a:t>A variable looks and acts like a tensor, and, in fact, is a data structure backed by a </a:t>
            </a:r>
            <a:r>
              <a:rPr lang="en" u="sng">
                <a:solidFill>
                  <a:schemeClr val="hlink"/>
                </a:solidFill>
                <a:hlinkClick r:id="rId3"/>
              </a:rPr>
              <a:t>tf.Tensor</a:t>
            </a:r>
            <a:r>
              <a:rPr lang="en"/>
              <a:t>. Like tensors, they have a dtype and a shape, and can be exported to NumPy.</a:t>
            </a:r>
            <a:endParaRPr/>
          </a:p>
          <a:p>
            <a:pPr marL="0" lvl="0" indent="0" algn="l" rtl="0">
              <a:spcBef>
                <a:spcPts val="0"/>
              </a:spcBef>
              <a:spcAft>
                <a:spcPts val="0"/>
              </a:spcAft>
              <a:buClr>
                <a:srgbClr val="1E1E1E"/>
              </a:buClr>
              <a:buSzPts val="1100"/>
              <a:buFont typeface="Arial"/>
              <a:buNone/>
            </a:pPr>
            <a:endParaRPr/>
          </a:p>
          <a:p>
            <a:pPr marL="0" lvl="0" indent="0" algn="l" rtl="0">
              <a:spcBef>
                <a:spcPts val="0"/>
              </a:spcBef>
              <a:spcAft>
                <a:spcPts val="0"/>
              </a:spcAft>
              <a:buNone/>
            </a:pPr>
            <a:r>
              <a:rPr lang="en"/>
              <a:t>Let's make a few here...</a:t>
            </a:r>
            <a:endParaRPr/>
          </a:p>
          <a:p>
            <a:pPr marL="0" lvl="0" indent="0" algn="l" rtl="0">
              <a:spcBef>
                <a:spcPts val="0"/>
              </a:spcBef>
              <a:spcAft>
                <a:spcPts val="0"/>
              </a:spcAft>
              <a:buNone/>
            </a:pPr>
            <a:endParaRPr/>
          </a:p>
          <a:p>
            <a:pPr marL="0" lvl="0" indent="0" algn="l" rtl="0">
              <a:spcBef>
                <a:spcPts val="0"/>
              </a:spcBef>
              <a:spcAft>
                <a:spcPts val="0"/>
              </a:spcAft>
              <a:buNone/>
            </a:pPr>
            <a:r>
              <a:rPr lang="en"/>
              <a:t>We have a regular 2d tensor and use it to initialize a variable</a:t>
            </a:r>
            <a:endParaRPr/>
          </a:p>
          <a:p>
            <a:pPr marL="0" lvl="0" indent="0" algn="l" rtl="0">
              <a:spcBef>
                <a:spcPts val="0"/>
              </a:spcBef>
              <a:spcAft>
                <a:spcPts val="0"/>
              </a:spcAft>
              <a:buNone/>
            </a:pPr>
            <a:r>
              <a:rPr lang="en"/>
              <a:t>We can also have boolean and complex variables---variables can be any supported type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9d294bb0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9d294bb0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202124"/>
                </a:solidFill>
                <a:highlight>
                  <a:schemeClr val="lt1"/>
                </a:highlight>
                <a:latin typeface="Roboto"/>
                <a:ea typeface="Roboto"/>
                <a:cs typeface="Roboto"/>
                <a:sym typeface="Roboto"/>
              </a:rPr>
              <a:t>Most of the time, variables act like tensors.</a:t>
            </a:r>
            <a:endParaRPr sz="1200">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202124"/>
                </a:solidFill>
                <a:highlight>
                  <a:schemeClr val="lt1"/>
                </a:highlight>
                <a:latin typeface="Roboto"/>
                <a:ea typeface="Roboto"/>
                <a:cs typeface="Roboto"/>
                <a:sym typeface="Roboto"/>
              </a:rPr>
              <a:t>However, you can reassign the variable using </a:t>
            </a:r>
            <a:r>
              <a:rPr lang="en">
                <a:solidFill>
                  <a:srgbClr val="185ABC"/>
                </a:solidFill>
                <a:highlight>
                  <a:srgbClr val="F1F3F4"/>
                </a:highlight>
                <a:uFill>
                  <a:noFill/>
                </a:u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tf.Variable.assign</a:t>
            </a:r>
            <a:r>
              <a:rPr lang="en" sz="1200">
                <a:solidFill>
                  <a:srgbClr val="202124"/>
                </a:solidFill>
                <a:highlight>
                  <a:schemeClr val="lt1"/>
                </a:highlight>
                <a:latin typeface="Roboto"/>
                <a:ea typeface="Roboto"/>
                <a:cs typeface="Roboto"/>
                <a:sym typeface="Roboto"/>
              </a:rPr>
              <a:t>. Calling </a:t>
            </a:r>
            <a:r>
              <a:rPr lang="en">
                <a:solidFill>
                  <a:srgbClr val="37474F"/>
                </a:solidFill>
                <a:highlight>
                  <a:srgbClr val="F1F3F4"/>
                </a:highlight>
                <a:latin typeface="Roboto Mono"/>
                <a:ea typeface="Roboto Mono"/>
                <a:cs typeface="Roboto Mono"/>
                <a:sym typeface="Roboto Mono"/>
              </a:rPr>
              <a:t>assign</a:t>
            </a:r>
            <a:r>
              <a:rPr lang="en" sz="1200">
                <a:solidFill>
                  <a:srgbClr val="202124"/>
                </a:solidFill>
                <a:highlight>
                  <a:schemeClr val="lt1"/>
                </a:highlight>
                <a:latin typeface="Roboto"/>
                <a:ea typeface="Roboto"/>
                <a:cs typeface="Roboto"/>
                <a:sym typeface="Roboto"/>
              </a:rPr>
              <a:t> does not (usually) allocate a new tensor; instead, the existing tensor's memory is reused.</a:t>
            </a:r>
            <a:endParaRPr sz="1200">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Because this a data structure wrapped around a tensor</a:t>
            </a:r>
            <a:endParaRPr sz="1200">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For ops, it should be about as fast</a:t>
            </a:r>
            <a:endParaRPr sz="1200">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However, because it allows updating, you can't reshape</a:t>
            </a:r>
            <a:endParaRPr sz="1200">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rgbClr val="1E1E1E"/>
              </a:buClr>
              <a:buSzPts val="1100"/>
              <a:buFont typeface="Arial"/>
              <a:buNone/>
            </a:pPr>
            <a:endParaRPr sz="1200">
              <a:solidFill>
                <a:srgbClr val="202124"/>
              </a:solidFill>
              <a:highlight>
                <a:schemeClr val="lt1"/>
              </a:highlight>
              <a:latin typeface="Roboto"/>
              <a:ea typeface="Roboto"/>
              <a:cs typeface="Roboto"/>
              <a:sym typeface="Roboto"/>
            </a:endParaRPr>
          </a:p>
          <a:p>
            <a:pPr marL="0" lvl="0" indent="0" algn="l" rtl="0">
              <a:spcBef>
                <a:spcPts val="0"/>
              </a:spcBef>
              <a:spcAft>
                <a:spcPts val="0"/>
              </a:spcAft>
              <a:buClr>
                <a:srgbClr val="1E1E1E"/>
              </a:buClr>
              <a:buSzPts val="1100"/>
              <a:buFont typeface="Arial"/>
              <a:buNone/>
            </a:pPr>
            <a:endParaRPr>
              <a:solidFill>
                <a:srgbClr val="1E1E1E"/>
              </a:solidFill>
            </a:endParaRPr>
          </a:p>
          <a:p>
            <a:pPr marL="0" lvl="0" indent="0" algn="l" rtl="0">
              <a:spcBef>
                <a:spcPts val="0"/>
              </a:spcBef>
              <a:spcAft>
                <a:spcPts val="0"/>
              </a:spcAft>
              <a:buNone/>
            </a:pPr>
            <a:endParaRPr sz="1200">
              <a:solidFill>
                <a:srgbClr val="202124"/>
              </a:solidFill>
              <a:highlight>
                <a:schemeClr val="lt1"/>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9d294bb00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9d294bb00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E1E1E"/>
              </a:buClr>
              <a:buSzPts val="1100"/>
              <a:buFont typeface="Arial"/>
              <a:buNone/>
            </a:pPr>
            <a:r>
              <a:rPr lang="en"/>
              <a:t>For better performance, TensorFlow will attempt to place variables, and Tensors as well, on the fastest device compatible with its dtype. This means most floating point variables are placed on a GPU if one is available.</a:t>
            </a:r>
            <a:endParaRPr/>
          </a:p>
          <a:p>
            <a:pPr marL="0" lvl="0" indent="0" algn="l" rtl="0">
              <a:spcBef>
                <a:spcPts val="0"/>
              </a:spcBef>
              <a:spcAft>
                <a:spcPts val="0"/>
              </a:spcAft>
              <a:buClr>
                <a:srgbClr val="1E1E1E"/>
              </a:buClr>
              <a:buSzPts val="1100"/>
              <a:buFont typeface="Arial"/>
              <a:buNone/>
            </a:pPr>
            <a:endParaRPr/>
          </a:p>
          <a:p>
            <a:pPr marL="0" lvl="0" indent="0" algn="l" rtl="0">
              <a:spcBef>
                <a:spcPts val="0"/>
              </a:spcBef>
              <a:spcAft>
                <a:spcPts val="0"/>
              </a:spcAft>
              <a:buClr>
                <a:srgbClr val="1E1E1E"/>
              </a:buClr>
              <a:buSzPts val="1100"/>
              <a:buFont typeface="Arial"/>
              <a:buNone/>
            </a:pPr>
            <a:r>
              <a:rPr lang="en"/>
              <a:t>However, you can override this. In this snippet, place a float variable on the CPU and a computation with it on the first GPU.</a:t>
            </a:r>
            <a:endParaRPr/>
          </a:p>
          <a:p>
            <a:pPr marL="0" lvl="0" indent="0" algn="l" rtl="0">
              <a:spcBef>
                <a:spcPts val="0"/>
              </a:spcBef>
              <a:spcAft>
                <a:spcPts val="0"/>
              </a:spcAft>
              <a:buClr>
                <a:srgbClr val="1E1E1E"/>
              </a:buClr>
              <a:buSzPts val="1100"/>
              <a:buFont typeface="Arial"/>
              <a:buNone/>
            </a:pPr>
            <a:r>
              <a:rPr lang="en"/>
              <a:t>In most cases, you wouldn't want to do this unless you knew something special about how the variable is used.</a:t>
            </a:r>
            <a:endParaRPr/>
          </a:p>
          <a:p>
            <a:pPr marL="0" lvl="0" indent="0" algn="l" rtl="0">
              <a:spcBef>
                <a:spcPts val="0"/>
              </a:spcBef>
              <a:spcAft>
                <a:spcPts val="0"/>
              </a:spcAft>
              <a:buClr>
                <a:srgbClr val="1E1E1E"/>
              </a:buClr>
              <a:buSzPts val="1100"/>
              <a:buFont typeface="Arial"/>
              <a:buNone/>
            </a:pPr>
            <a:endParaRPr/>
          </a:p>
          <a:p>
            <a:pPr marL="0" lvl="0" indent="0" algn="l" rtl="0">
              <a:spcBef>
                <a:spcPts val="0"/>
              </a:spcBef>
              <a:spcAft>
                <a:spcPts val="0"/>
              </a:spcAft>
              <a:buClr>
                <a:srgbClr val="1E1E1E"/>
              </a:buClr>
              <a:buSzPts val="1100"/>
              <a:buFont typeface="Arial"/>
              <a:buNone/>
            </a:pPr>
            <a:r>
              <a:rPr lang="en"/>
              <a:t>Getting great performance out of TensorFlow does mean you need to think about which devices are doing which work, and the pipelines that connect them all.  However, even though manual placement works, you probably won't do it manually like this very often.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6098eb9e8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6098eb9e8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a field of active research to decide how to place tensors and move data around.  The good news is that TensorFlow comes built in with Distribution strategies that let you write code once and use it on lots of different kinds of training setups, whether you have one machine with multiple GPUs like this, or lots of CPUs each with their own GPUs.  Or even TPUs and TPU pods!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All of which is another talk for another time.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All right, getting back to variables, though....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9d294bb0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9d294bb0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E1E1E"/>
              </a:buClr>
              <a:buSzPts val="1100"/>
              <a:buFont typeface="Arial"/>
              <a:buNone/>
            </a:pPr>
            <a:r>
              <a:rPr lang="en"/>
              <a:t>Just like tensors, you can do do math with variables, and you can mix and match tensors and variables.  The output of this combination of variables and tensors is a tensor.  So, x is the input data to y = wx + b </a:t>
            </a:r>
            <a:endParaRPr/>
          </a:p>
          <a:p>
            <a:pPr marL="0" lvl="0" indent="0" algn="l" rtl="0">
              <a:spcBef>
                <a:spcPts val="0"/>
              </a:spcBef>
              <a:spcAft>
                <a:spcPts val="0"/>
              </a:spcAft>
              <a:buClr>
                <a:srgbClr val="1E1E1E"/>
              </a:buClr>
              <a:buSzPts val="1100"/>
              <a:buFont typeface="Arial"/>
              <a:buNone/>
            </a:pPr>
            <a:endParaRPr/>
          </a:p>
          <a:p>
            <a:pPr marL="0" lvl="0" indent="0" algn="l" rtl="0">
              <a:spcBef>
                <a:spcPts val="0"/>
              </a:spcBef>
              <a:spcAft>
                <a:spcPts val="0"/>
              </a:spcAft>
              <a:buClr>
                <a:srgbClr val="1E1E1E"/>
              </a:buClr>
              <a:buSzPts val="1100"/>
              <a:buFont typeface="Arial"/>
              <a:buNone/>
            </a:pPr>
            <a:r>
              <a:rPr lang="en"/>
              <a:t>In Python-based TensorFlow, </a:t>
            </a:r>
            <a:r>
              <a:rPr lang="en" u="sng">
                <a:solidFill>
                  <a:schemeClr val="hlink"/>
                </a:solidFill>
                <a:hlinkClick r:id="rId3"/>
              </a:rPr>
              <a:t>tf.Variable</a:t>
            </a:r>
            <a:r>
              <a:rPr lang="en"/>
              <a:t> and Tensor instances have the same lifecycle as other Python objects. When there are no references to a variable or Tensor it will get garbage collected, and that includes ones placed on accelerators.  </a:t>
            </a:r>
            <a:endParaRPr/>
          </a:p>
          <a:p>
            <a:pPr marL="0" lvl="0" indent="0" algn="l" rtl="0">
              <a:spcBef>
                <a:spcPts val="0"/>
              </a:spcBef>
              <a:spcAft>
                <a:spcPts val="0"/>
              </a:spcAft>
              <a:buClr>
                <a:srgbClr val="1E1E1E"/>
              </a:buClr>
              <a:buSzPts val="1100"/>
              <a:buFont typeface="Arial"/>
              <a:buNone/>
            </a:pPr>
            <a:endParaRPr/>
          </a:p>
          <a:p>
            <a:pPr marL="0" lvl="0" indent="0" algn="l" rtl="0">
              <a:spcBef>
                <a:spcPts val="0"/>
              </a:spcBef>
              <a:spcAft>
                <a:spcPts val="0"/>
              </a:spcAft>
              <a:buClr>
                <a:srgbClr val="1E1E1E"/>
              </a:buClr>
              <a:buSzPts val="1100"/>
              <a:buFont typeface="Arial"/>
              <a:buNone/>
            </a:pPr>
            <a:r>
              <a:rPr lang="en"/>
              <a:t>[breath]</a:t>
            </a:r>
            <a:endParaRPr/>
          </a:p>
          <a:p>
            <a:pPr marL="0" lvl="0" indent="0" algn="l" rtl="0">
              <a:spcBef>
                <a:spcPts val="0"/>
              </a:spcBef>
              <a:spcAft>
                <a:spcPts val="0"/>
              </a:spcAft>
              <a:buClr>
                <a:srgbClr val="1E1E1E"/>
              </a:buClr>
              <a:buSzPts val="1100"/>
              <a:buFont typeface="Arial"/>
              <a:buNone/>
            </a:pPr>
            <a:endParaRPr/>
          </a:p>
          <a:p>
            <a:pPr marL="0" lvl="0" indent="0" algn="l" rtl="0">
              <a:spcBef>
                <a:spcPts val="0"/>
              </a:spcBef>
              <a:spcAft>
                <a:spcPts val="0"/>
              </a:spcAft>
              <a:buClr>
                <a:srgbClr val="1E1E1E"/>
              </a:buClr>
              <a:buSzPts val="1100"/>
              <a:buFont typeface="Arial"/>
              <a:buNone/>
            </a:pPr>
            <a:r>
              <a:rPr lang="en"/>
              <a:t>A passing note about deallocating memory:  You might notice that when you explicitly deallocate a tensor or variable on a GPU, you won't see the GPU memory allocation go down; that's because the runtime is reserving it for later.</a:t>
            </a: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9d294bb001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9d294bb001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OK, so, checkpoint!</a:t>
            </a:r>
            <a:endParaRPr/>
          </a:p>
          <a:p>
            <a:pPr marL="0" lvl="0" indent="0" algn="l" rtl="0">
              <a:spcBef>
                <a:spcPts val="0"/>
              </a:spcBef>
              <a:spcAft>
                <a:spcPts val="0"/>
              </a:spcAft>
              <a:buClr>
                <a:schemeClr val="dk1"/>
              </a:buClr>
              <a:buSzPts val="1100"/>
              <a:buFont typeface="Arial"/>
              <a:buNone/>
            </a:pPr>
            <a:endParaRPr/>
          </a:p>
          <a:p>
            <a:pPr marL="457200" lvl="0" indent="-298450" algn="l" rtl="0">
              <a:spcBef>
                <a:spcPts val="0"/>
              </a:spcBef>
              <a:spcAft>
                <a:spcPts val="0"/>
              </a:spcAft>
              <a:buSzPts val="1100"/>
              <a:buChar char="●"/>
            </a:pPr>
            <a:r>
              <a:rPr lang="en"/>
              <a:t>We have tensors</a:t>
            </a:r>
            <a:endParaRPr/>
          </a:p>
          <a:p>
            <a:pPr marL="457200" lvl="0" indent="-298450" algn="l" rtl="0">
              <a:spcBef>
                <a:spcPts val="0"/>
              </a:spcBef>
              <a:spcAft>
                <a:spcPts val="0"/>
              </a:spcAft>
              <a:buSzPts val="1100"/>
              <a:buChar char="●"/>
            </a:pPr>
            <a:r>
              <a:rPr lang="en"/>
              <a:t>We have variables</a:t>
            </a:r>
            <a:endParaRPr/>
          </a:p>
          <a:p>
            <a:pPr marL="457200" lvl="0" indent="-298450" algn="l" rtl="0">
              <a:spcBef>
                <a:spcPts val="0"/>
              </a:spcBef>
              <a:spcAft>
                <a:spcPts val="0"/>
              </a:spcAft>
              <a:buSzPts val="1100"/>
              <a:buChar char="●"/>
            </a:pPr>
            <a:r>
              <a:rPr lang="en"/>
              <a:t>You could imagine a world where you can do the forward pass of a network---we have data, variables, and ops!</a:t>
            </a:r>
            <a:endParaRPr/>
          </a:p>
          <a:p>
            <a:pPr marL="0" lvl="0" indent="0" algn="l" rtl="0">
              <a:spcBef>
                <a:spcPts val="0"/>
              </a:spcBef>
              <a:spcAft>
                <a:spcPts val="0"/>
              </a:spcAft>
              <a:buNone/>
            </a:pPr>
            <a:endParaRPr/>
          </a:p>
          <a:p>
            <a:pPr marL="0" lvl="0" indent="0" algn="l" rtl="0">
              <a:spcBef>
                <a:spcPts val="0"/>
              </a:spcBef>
              <a:spcAft>
                <a:spcPts val="0"/>
              </a:spcAft>
              <a:buNone/>
            </a:pPr>
            <a:r>
              <a:rPr lang="en"/>
              <a:t>But what about training?</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a7eda55b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9a7eda55b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do you need TensorFlow?  So, what are we even doing here?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9a7eda55b0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9a7eda55b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brings us to modules.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last example, I snuck in a little piece of functionality---we looked up all the variables associated with a dense layer.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9a7eda55b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9a7eda55b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It's very helpful to have a place that automatically collects your variables.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also want to create classes that can contain all the math you want to do, as many neural networks have lots of repeating structures in them.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Since TensorFLow lets you define your models in Python, Modules are a pythonic ways of gathering all this functionality together.</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a978bd8ec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a978bd8ec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future reference, going forward we will be referring to this example a lot: </a:t>
            </a:r>
            <a:endParaRPr/>
          </a:p>
          <a:p>
            <a:pPr marL="0" lvl="0" indent="0" algn="l" rtl="0">
              <a:spcBef>
                <a:spcPts val="0"/>
              </a:spcBef>
              <a:spcAft>
                <a:spcPts val="0"/>
              </a:spcAft>
              <a:buNone/>
            </a:pPr>
            <a:endParaRPr/>
          </a:p>
          <a:p>
            <a:pPr marL="0" lvl="0" indent="0" algn="l" rtl="0">
              <a:spcBef>
                <a:spcPts val="0"/>
              </a:spcBef>
              <a:spcAft>
                <a:spcPts val="0"/>
              </a:spcAft>
              <a:buNone/>
            </a:pPr>
            <a:r>
              <a:rPr lang="en"/>
              <a:t>A linear regression, where we have the y= Wx +b.  x is the input, W and b are parameters that you are tuning to try to predict the output y from x.  Then we get that nice clean line that's the best guess of the relationship between x and y. </a:t>
            </a:r>
            <a:endParaRPr/>
          </a:p>
          <a:p>
            <a:pPr marL="0" lvl="0" indent="0" algn="l" rtl="0">
              <a:spcBef>
                <a:spcPts val="0"/>
              </a:spcBef>
              <a:spcAft>
                <a:spcPts val="0"/>
              </a:spcAft>
              <a:buNone/>
            </a:pPr>
            <a:endParaRPr/>
          </a:p>
          <a:p>
            <a:pPr marL="0" lvl="0" indent="0" algn="l" rtl="0">
              <a:spcBef>
                <a:spcPts val="0"/>
              </a:spcBef>
              <a:spcAft>
                <a:spcPts val="0"/>
              </a:spcAft>
              <a:buNone/>
            </a:pPr>
            <a:r>
              <a:rPr lang="en"/>
              <a:t>machine learning, this kind of operation can be called a Dense layer, or sometimes a linear layer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9d294bb001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9d294bb001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02124"/>
                </a:solidFill>
                <a:highlight>
                  <a:schemeClr val="lt1"/>
                </a:highlight>
                <a:latin typeface="Roboto"/>
                <a:ea typeface="Roboto"/>
                <a:cs typeface="Roboto"/>
                <a:sym typeface="Roboto"/>
              </a:rPr>
              <a:t>In Python, it's easy enough to make a linear regression layer----you extend tf.Module and then define an init that allocates your variables, and a __call__ override that does the math.  Here we're doing the relu activation as well.</a:t>
            </a:r>
            <a:endParaRPr sz="1200">
              <a:solidFill>
                <a:srgbClr val="202124"/>
              </a:solidFill>
              <a:highlight>
                <a:schemeClr val="lt1"/>
              </a:highlight>
              <a:latin typeface="Roboto"/>
              <a:ea typeface="Roboto"/>
              <a:cs typeface="Roboto"/>
              <a:sym typeface="Roboto"/>
            </a:endParaRPr>
          </a:p>
          <a:p>
            <a:pPr marL="0" lvl="0" indent="0" algn="l" rtl="0">
              <a:spcBef>
                <a:spcPts val="0"/>
              </a:spcBef>
              <a:spcAft>
                <a:spcPts val="0"/>
              </a:spcAft>
              <a:buNone/>
            </a:pPr>
            <a:endParaRPr sz="1200">
              <a:solidFill>
                <a:srgbClr val="202124"/>
              </a:solidFill>
              <a:highlight>
                <a:schemeClr val="lt1"/>
              </a:highlight>
              <a:latin typeface="Roboto"/>
              <a:ea typeface="Roboto"/>
              <a:cs typeface="Roboto"/>
              <a:sym typeface="Roboto"/>
            </a:endParaRPr>
          </a:p>
          <a:p>
            <a:pPr marL="0" lvl="0" indent="0" algn="l" rtl="0">
              <a:spcBef>
                <a:spcPts val="0"/>
              </a:spcBef>
              <a:spcAft>
                <a:spcPts val="0"/>
              </a:spcAft>
              <a:buNone/>
            </a:pPr>
            <a:r>
              <a:rPr lang="en" sz="1200">
                <a:solidFill>
                  <a:srgbClr val="202124"/>
                </a:solidFill>
                <a:highlight>
                  <a:schemeClr val="lt1"/>
                </a:highlight>
                <a:latin typeface="Roboto"/>
                <a:ea typeface="Roboto"/>
                <a:cs typeface="Roboto"/>
                <a:sym typeface="Roboto"/>
              </a:rPr>
              <a:t>By defining __call__, we're making this into a Python callable, which means we can treat it like a function.</a:t>
            </a:r>
            <a:endParaRPr sz="1200">
              <a:solidFill>
                <a:srgbClr val="202124"/>
              </a:solidFill>
              <a:highlight>
                <a:schemeClr val="lt1"/>
              </a:highlight>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9d294bb001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9d294bb001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02124"/>
                </a:solidFill>
                <a:highlight>
                  <a:schemeClr val="lt1"/>
                </a:highlight>
                <a:latin typeface="Roboto"/>
                <a:ea typeface="Roboto"/>
                <a:cs typeface="Roboto"/>
                <a:sym typeface="Roboto"/>
              </a:rPr>
              <a:t>A multilayer model is pretty much the same thing---more than one layer.  Since we've already defined Dense, we just use it here in our sequential module that calls two dense layers≥</a:t>
            </a:r>
            <a:endParaRPr sz="1200">
              <a:solidFill>
                <a:srgbClr val="202124"/>
              </a:solidFill>
              <a:highlight>
                <a:schemeClr val="lt1"/>
              </a:highlight>
              <a:latin typeface="Roboto"/>
              <a:ea typeface="Roboto"/>
              <a:cs typeface="Roboto"/>
              <a:sym typeface="Roboto"/>
            </a:endParaRPr>
          </a:p>
          <a:p>
            <a:pPr marL="0" lvl="0" indent="0" algn="l" rtl="0">
              <a:spcBef>
                <a:spcPts val="0"/>
              </a:spcBef>
              <a:spcAft>
                <a:spcPts val="0"/>
              </a:spcAft>
              <a:buNone/>
            </a:pPr>
            <a:endParaRPr sz="1200">
              <a:solidFill>
                <a:srgbClr val="202124"/>
              </a:solidFill>
              <a:highlight>
                <a:schemeClr val="lt1"/>
              </a:highlight>
              <a:latin typeface="Roboto"/>
              <a:ea typeface="Roboto"/>
              <a:cs typeface="Roboto"/>
              <a:sym typeface="Roboto"/>
            </a:endParaRPr>
          </a:p>
          <a:p>
            <a:pPr marL="0" lvl="0" indent="0" algn="l" rtl="0">
              <a:spcBef>
                <a:spcPts val="0"/>
              </a:spcBef>
              <a:spcAft>
                <a:spcPts val="0"/>
              </a:spcAft>
              <a:buNone/>
            </a:pPr>
            <a:r>
              <a:rPr lang="en" sz="1200">
                <a:solidFill>
                  <a:srgbClr val="202124"/>
                </a:solidFill>
                <a:highlight>
                  <a:schemeClr val="lt1"/>
                </a:highlight>
                <a:latin typeface="Roboto"/>
                <a:ea typeface="Roboto"/>
                <a:cs typeface="Roboto"/>
                <a:sym typeface="Roboto"/>
              </a:rPr>
              <a:t>In call, we first all dense_1, then dense_2.  We could just directly call dense2 on the result of dense1, but you'll probably want to debug it as you're writing your model, and this way you can use printf on r to check your shapes and whatnot.</a:t>
            </a:r>
            <a:endParaRPr sz="1200">
              <a:solidFill>
                <a:srgbClr val="202124"/>
              </a:solidFill>
              <a:highlight>
                <a:schemeClr val="lt1"/>
              </a:highlight>
              <a:latin typeface="Roboto"/>
              <a:ea typeface="Roboto"/>
              <a:cs typeface="Roboto"/>
              <a:sym typeface="Roboto"/>
            </a:endParaRPr>
          </a:p>
          <a:p>
            <a:pPr marL="0" lvl="0" indent="0" algn="l" rtl="0">
              <a:spcBef>
                <a:spcPts val="0"/>
              </a:spcBef>
              <a:spcAft>
                <a:spcPts val="0"/>
              </a:spcAft>
              <a:buNone/>
            </a:pPr>
            <a:r>
              <a:rPr lang="en" sz="1200">
                <a:solidFill>
                  <a:srgbClr val="202124"/>
                </a:solidFill>
                <a:highlight>
                  <a:schemeClr val="lt1"/>
                </a:highlight>
                <a:latin typeface="Roboto"/>
                <a:ea typeface="Roboto"/>
                <a:cs typeface="Roboto"/>
                <a:sym typeface="Roboto"/>
              </a:rPr>
              <a:t>[point to slide, go through stuff], talk about dense_2, dense_1 and printf</a:t>
            </a:r>
            <a:endParaRPr sz="1200">
              <a:solidFill>
                <a:srgbClr val="202124"/>
              </a:solidFill>
              <a:highlight>
                <a:schemeClr val="lt1"/>
              </a:highlight>
              <a:latin typeface="Roboto"/>
              <a:ea typeface="Roboto"/>
              <a:cs typeface="Roboto"/>
              <a:sym typeface="Roboto"/>
            </a:endParaRPr>
          </a:p>
          <a:p>
            <a:pPr marL="0" lvl="0" indent="0" algn="l" rtl="0">
              <a:spcBef>
                <a:spcPts val="0"/>
              </a:spcBef>
              <a:spcAft>
                <a:spcPts val="0"/>
              </a:spcAft>
              <a:buNone/>
            </a:pPr>
            <a:endParaRPr sz="1200">
              <a:solidFill>
                <a:srgbClr val="202124"/>
              </a:solidFill>
              <a:highlight>
                <a:schemeClr val="lt1"/>
              </a:highlight>
              <a:latin typeface="Roboto"/>
              <a:ea typeface="Roboto"/>
              <a:cs typeface="Roboto"/>
              <a:sym typeface="Roboto"/>
            </a:endParaRPr>
          </a:p>
          <a:p>
            <a:pPr marL="0" lvl="0" indent="0" algn="l" rtl="0">
              <a:spcBef>
                <a:spcPts val="0"/>
              </a:spcBef>
              <a:spcAft>
                <a:spcPts val="0"/>
              </a:spcAft>
              <a:buNone/>
            </a:pPr>
            <a:r>
              <a:rPr lang="en" sz="1200">
                <a:solidFill>
                  <a:srgbClr val="202124"/>
                </a:solidFill>
                <a:highlight>
                  <a:schemeClr val="lt1"/>
                </a:highlight>
                <a:latin typeface="Roboto"/>
                <a:ea typeface="Roboto"/>
                <a:cs typeface="Roboto"/>
                <a:sym typeface="Roboto"/>
              </a:rPr>
              <a:t>You can see in call, we're just calling the layers on whatever is being passed in; usually tensors, although tensor ops will convert  numpy ndarrays and Python lists to tensors automatically; in this case, the results will always be tensors, and r, there, the intermediate result, is also a tensor.</a:t>
            </a:r>
            <a:endParaRPr sz="1200">
              <a:solidFill>
                <a:srgbClr val="202124"/>
              </a:solidFill>
              <a:highlight>
                <a:schemeClr val="lt1"/>
              </a:highlight>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9d294bb00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9d294bb00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tf.Modules are built specifically to collect variables, and they collect them recusively. </a:t>
            </a:r>
            <a:endParaRPr/>
          </a:p>
          <a:p>
            <a:pPr marL="0" lvl="0" indent="0" algn="l" rtl="0">
              <a:spcBef>
                <a:spcPts val="0"/>
              </a:spcBef>
              <a:spcAft>
                <a:spcPts val="0"/>
              </a:spcAft>
              <a:buNone/>
            </a:pPr>
            <a:endParaRPr/>
          </a:p>
          <a:p>
            <a:pPr marL="0" lvl="0" indent="0" algn="l" rtl="0">
              <a:spcBef>
                <a:spcPts val="0"/>
              </a:spcBef>
              <a:spcAft>
                <a:spcPts val="0"/>
              </a:spcAft>
              <a:buNone/>
            </a:pPr>
            <a:r>
              <a:rPr lang="en"/>
              <a:t>In this example, we're asking this sequential model, hey, tell us your variables, and it tells us.  It's got two sets of bs, and two sets of ws, each attached to a different layer.  They're slightly different shapes because the last layer only has two outputs.</a:t>
            </a:r>
            <a:endParaRPr/>
          </a:p>
          <a:p>
            <a:pPr marL="0" lvl="0" indent="0" algn="l" rtl="0">
              <a:spcBef>
                <a:spcPts val="0"/>
              </a:spcBef>
              <a:spcAft>
                <a:spcPts val="0"/>
              </a:spcAft>
              <a:buNone/>
            </a:pPr>
            <a:endParaRPr/>
          </a:p>
          <a:p>
            <a:pPr marL="0" lvl="0" indent="0" algn="l" rtl="0">
              <a:spcBef>
                <a:spcPts val="0"/>
              </a:spcBef>
              <a:spcAft>
                <a:spcPts val="0"/>
              </a:spcAft>
              <a:buNone/>
            </a:pPr>
            <a:r>
              <a:rPr lang="en"/>
              <a:t> You can see how immediately useful this is in context of our last example where we were calculating gradients that were the same shape as the variables---we want to be able to apply the gradients directly to the variables.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9a7eda55b0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9a7eda55b0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Any function can be saved as a saved model.  This saves two pieces---the graph trace and the weights at the time it was saved.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Variable checkpoints are just the weights.  We'll get to the graph a bit later.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9a7eda55b0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9a7eda55b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Last thing I'll say about modules is that, if you know what keras is, keras layers are, actually, modules; they inherit from tf.module.  that means you can interrogate keras layers for their variables and submodules with the same methods; Keras layers come with a bunch of other handy convenience functions, as well, and they work within the entire Keras framework.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 historical reasons, you should choose either pure tf.Module or tf.keras.Layer as your base class.</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a6098eb9e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a6098eb9e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9d294bb001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9d294bb001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High level APIs have idiomatic coding you want to learn</a:t>
            </a:r>
            <a:endParaRPr/>
          </a:p>
          <a:p>
            <a:pPr marL="457200" lvl="0" indent="-298450" algn="l" rtl="0">
              <a:spcBef>
                <a:spcPts val="0"/>
              </a:spcBef>
              <a:spcAft>
                <a:spcPts val="0"/>
              </a:spcAft>
              <a:buSzPts val="1100"/>
              <a:buChar char="●"/>
            </a:pPr>
            <a:r>
              <a:rPr lang="en"/>
              <a:t>Low-level stuff might just be tf.numpy, which is coming soon</a:t>
            </a:r>
            <a:endParaRPr/>
          </a:p>
          <a:p>
            <a:pPr marL="457200" lvl="0" indent="-298450" algn="l" rtl="0">
              <a:spcBef>
                <a:spcPts val="0"/>
              </a:spcBef>
              <a:spcAft>
                <a:spcPts val="0"/>
              </a:spcAft>
              <a:buSzPts val="1100"/>
              <a:buChar char="●"/>
            </a:pPr>
            <a:r>
              <a:rPr lang="en"/>
              <a:t>Distribution strategies, TPU pods, all that</a:t>
            </a:r>
            <a:endParaRPr/>
          </a:p>
          <a:p>
            <a:pPr marL="457200" lvl="0" indent="-298450" algn="l" rtl="0">
              <a:spcBef>
                <a:spcPts val="0"/>
              </a:spcBef>
              <a:spcAft>
                <a:spcPts val="0"/>
              </a:spcAft>
              <a:buSzPts val="1100"/>
              <a:buChar char="●"/>
            </a:pPr>
            <a:r>
              <a:rPr lang="en"/>
              <a:t>Getting data into your model with tf.data </a:t>
            </a:r>
            <a:endParaRPr/>
          </a:p>
          <a:p>
            <a:pPr marL="457200" lvl="0" indent="-298450" algn="l" rtl="0">
              <a:spcBef>
                <a:spcPts val="0"/>
              </a:spcBef>
              <a:spcAft>
                <a:spcPts val="0"/>
              </a:spcAft>
              <a:buSzPts val="1100"/>
              <a:buChar char="●"/>
            </a:pPr>
            <a:r>
              <a:rPr lang="en"/>
              <a:t>And, of course, putting your models in production is a whole field of study unto itself.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6098eb9e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6098eb9e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case, we're probably doing machine learning.  There are other things you can do with TensorFlow, but we'll be sticking to ML.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53b05b13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53b05b13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53b05b13b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53b05b13b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Note: if you’re giving this talk in China, please replace these links with the appropriate versions (wechat) and chang tensorflow.org link to tensorflow.google.cn</a:t>
            </a:r>
            <a:endParaRPr b="1"/>
          </a:p>
          <a:p>
            <a:pPr marL="0" lvl="0" indent="0" algn="l" rtl="0">
              <a:spcBef>
                <a:spcPts val="0"/>
              </a:spcBef>
              <a:spcAft>
                <a:spcPts val="0"/>
              </a:spcAft>
              <a:buNone/>
            </a:pPr>
            <a:endParaRPr/>
          </a:p>
          <a:p>
            <a:pPr marL="0" lvl="0" indent="0" algn="l" rtl="0">
              <a:spcBef>
                <a:spcPts val="0"/>
              </a:spcBef>
              <a:spcAft>
                <a:spcPts val="0"/>
              </a:spcAft>
              <a:buNone/>
            </a:pPr>
            <a:r>
              <a:rPr lang="en"/>
              <a:t>Thanks so much for your time! </a:t>
            </a:r>
            <a:endParaRPr/>
          </a:p>
          <a:p>
            <a:pPr marL="0" lvl="0" indent="0" algn="l" rtl="0">
              <a:spcBef>
                <a:spcPts val="0"/>
              </a:spcBef>
              <a:spcAft>
                <a:spcPts val="0"/>
              </a:spcAft>
              <a:buNone/>
            </a:pPr>
            <a:endParaRPr/>
          </a:p>
          <a:p>
            <a:pPr marL="0" lvl="0" indent="0" algn="l" rtl="0">
              <a:spcBef>
                <a:spcPts val="0"/>
              </a:spcBef>
              <a:spcAft>
                <a:spcPts val="0"/>
              </a:spcAft>
              <a:buNone/>
            </a:pPr>
            <a:r>
              <a:rPr lang="en"/>
              <a:t>Everything we talked about here is on TensorFlow.org in guides and tutorials.</a:t>
            </a:r>
            <a:endParaRPr/>
          </a:p>
          <a:p>
            <a:pPr marL="0" lvl="0" indent="0" algn="l" rtl="0">
              <a:spcBef>
                <a:spcPts val="0"/>
              </a:spcBef>
              <a:spcAft>
                <a:spcPts val="0"/>
              </a:spcAft>
              <a:buNone/>
            </a:pPr>
            <a:endParaRPr/>
          </a:p>
          <a:p>
            <a:pPr marL="0" lvl="0" indent="0" algn="l" rtl="0">
              <a:spcBef>
                <a:spcPts val="0"/>
              </a:spcBef>
              <a:spcAft>
                <a:spcPts val="0"/>
              </a:spcAft>
              <a:buNone/>
            </a:pPr>
            <a:r>
              <a:rPr lang="en"/>
              <a:t>The best way to stay up to date  is to watch our social channels [WeChat?  Bilibili?].</a:t>
            </a:r>
            <a:endParaRPr/>
          </a:p>
          <a:p>
            <a:pPr marL="0" lvl="0" indent="0" algn="l" rtl="0">
              <a:spcBef>
                <a:spcPts val="0"/>
              </a:spcBef>
              <a:spcAft>
                <a:spcPts val="0"/>
              </a:spcAft>
              <a:buNone/>
            </a:pPr>
            <a:endParaRPr/>
          </a:p>
          <a:p>
            <a:pPr marL="0" lvl="0" indent="0" algn="l" rtl="0">
              <a:spcBef>
                <a:spcPts val="0"/>
              </a:spcBef>
              <a:spcAft>
                <a:spcPts val="0"/>
              </a:spcAft>
              <a:buNone/>
            </a:pPr>
            <a:r>
              <a:rPr lang="en"/>
              <a:t>Thanks again!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141fa0a4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141fa0a4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a7eda55b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a7eda55b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solidFill>
                  <a:schemeClr val="dk1"/>
                </a:solidFill>
              </a:rPr>
              <a:t>So when we're doing machine learning, we think about the arc of the workflow.</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9a7eda55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9a7eda55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TensorFlow has a lot going 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....read bullets, then end on "Fundamentally what do you need to know"</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Fundamentally, what do you need to know?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9a7eda55b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9a7eda55b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9a7eda55b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9a7eda55b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1">
  <p:cSld name="TITLE_ONLY_1_2">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3" name="Google Shape;53;p13"/>
          <p:cNvPicPr preferRelativeResize="0"/>
          <p:nvPr/>
        </p:nvPicPr>
        <p:blipFill>
          <a:blip r:embed="rId2">
            <a:alphaModFix/>
          </a:blip>
          <a:stretch>
            <a:fillRect/>
          </a:stretch>
        </p:blipFill>
        <p:spPr>
          <a:xfrm>
            <a:off x="0" y="0"/>
            <a:ext cx="9143998" cy="5145584"/>
          </a:xfrm>
          <a:prstGeom prst="rect">
            <a:avLst/>
          </a:prstGeom>
          <a:noFill/>
          <a:ln>
            <a:noFill/>
          </a:ln>
        </p:spPr>
      </p:pic>
      <p:grpSp>
        <p:nvGrpSpPr>
          <p:cNvPr id="54" name="Google Shape;54;p13"/>
          <p:cNvGrpSpPr/>
          <p:nvPr/>
        </p:nvGrpSpPr>
        <p:grpSpPr>
          <a:xfrm>
            <a:off x="1969650" y="900500"/>
            <a:ext cx="5204700" cy="3266203"/>
            <a:chOff x="1969650" y="900500"/>
            <a:chExt cx="5204700" cy="3266203"/>
          </a:xfrm>
        </p:grpSpPr>
        <p:sp>
          <p:nvSpPr>
            <p:cNvPr id="55" name="Google Shape;55;p13"/>
            <p:cNvSpPr/>
            <p:nvPr/>
          </p:nvSpPr>
          <p:spPr>
            <a:xfrm>
              <a:off x="1969650" y="1435803"/>
              <a:ext cx="5204700" cy="2730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3716450" y="900500"/>
              <a:ext cx="1633200" cy="101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py 1">
  <p:cSld name="TITLE_ONLY_2">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739450" y="463020"/>
            <a:ext cx="6704700" cy="4506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subTitle" idx="1"/>
          </p:nvPr>
        </p:nvSpPr>
        <p:spPr>
          <a:xfrm>
            <a:off x="739450" y="1081800"/>
            <a:ext cx="5211600" cy="58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60" name="Google Shape;60;p14"/>
          <p:cNvSpPr txBox="1">
            <a:spLocks noGrp="1"/>
          </p:cNvSpPr>
          <p:nvPr>
            <p:ph type="subTitle" idx="2"/>
          </p:nvPr>
        </p:nvSpPr>
        <p:spPr>
          <a:xfrm>
            <a:off x="739450" y="1623975"/>
            <a:ext cx="4367700" cy="15738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4"/>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py - Blank">
  <p:cSld name="TITLE_ONLY_1_3">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739450" y="767820"/>
            <a:ext cx="6704700" cy="4506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15"/>
          <p:cNvSpPr txBox="1">
            <a:spLocks noGrp="1"/>
          </p:cNvSpPr>
          <p:nvPr>
            <p:ph type="subTitle" idx="1"/>
          </p:nvPr>
        </p:nvSpPr>
        <p:spPr>
          <a:xfrm>
            <a:off x="739450" y="1386600"/>
            <a:ext cx="5211600" cy="58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67" name="Google Shape;67;p15"/>
          <p:cNvSpPr txBox="1">
            <a:spLocks noGrp="1"/>
          </p:cNvSpPr>
          <p:nvPr>
            <p:ph type="subTitle" idx="2"/>
          </p:nvPr>
        </p:nvSpPr>
        <p:spPr>
          <a:xfrm>
            <a:off x="739450" y="2233575"/>
            <a:ext cx="4367700" cy="15738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68" name="Google Shape;6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9" name="Google Shape;69;p15"/>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15"/>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1"/>
        <p:cNvGrpSpPr/>
        <p:nvPr/>
      </p:nvGrpSpPr>
      <p:grpSpPr>
        <a:xfrm>
          <a:off x="0" y="0"/>
          <a:ext cx="0" cy="0"/>
          <a:chOff x="0" y="0"/>
          <a:chExt cx="0" cy="0"/>
        </a:xfrm>
      </p:grpSpPr>
      <p:sp>
        <p:nvSpPr>
          <p:cNvPr id="72" name="Google Shape;72;p16"/>
          <p:cNvSpPr/>
          <p:nvPr/>
        </p:nvSpPr>
        <p:spPr>
          <a:xfrm>
            <a:off x="0" y="2567700"/>
            <a:ext cx="9144000" cy="25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txBox="1">
            <a:spLocks noGrp="1"/>
          </p:cNvSpPr>
          <p:nvPr>
            <p:ph type="subTitle" idx="1"/>
          </p:nvPr>
        </p:nvSpPr>
        <p:spPr>
          <a:xfrm>
            <a:off x="725400" y="4621272"/>
            <a:ext cx="6704700" cy="292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rgbClr val="FFFFFF"/>
                </a:solidFill>
                <a:latin typeface="Roboto"/>
                <a:ea typeface="Roboto"/>
                <a:cs typeface="Roboto"/>
                <a:sym typeface="Roboto"/>
              </a:defRPr>
            </a:lvl1pPr>
            <a:lvl2pPr lvl="1" rtl="0">
              <a:spcBef>
                <a:spcPts val="1200"/>
              </a:spcBef>
              <a:spcAft>
                <a:spcPts val="0"/>
              </a:spcAft>
              <a:buNone/>
              <a:defRPr>
                <a:latin typeface="Roboto"/>
                <a:ea typeface="Roboto"/>
                <a:cs typeface="Roboto"/>
                <a:sym typeface="Roboto"/>
              </a:defRPr>
            </a:lvl2pPr>
            <a:lvl3pPr lvl="2" rtl="0">
              <a:spcBef>
                <a:spcPts val="1200"/>
              </a:spcBef>
              <a:spcAft>
                <a:spcPts val="0"/>
              </a:spcAft>
              <a:buNone/>
              <a:defRPr>
                <a:latin typeface="Roboto"/>
                <a:ea typeface="Roboto"/>
                <a:cs typeface="Roboto"/>
                <a:sym typeface="Roboto"/>
              </a:defRPr>
            </a:lvl3pPr>
            <a:lvl4pPr lvl="3" rtl="0">
              <a:spcBef>
                <a:spcPts val="1200"/>
              </a:spcBef>
              <a:spcAft>
                <a:spcPts val="0"/>
              </a:spcAft>
              <a:buNone/>
              <a:defRPr>
                <a:latin typeface="Roboto"/>
                <a:ea typeface="Roboto"/>
                <a:cs typeface="Roboto"/>
                <a:sym typeface="Roboto"/>
              </a:defRPr>
            </a:lvl4pPr>
            <a:lvl5pPr lvl="4" rtl="0">
              <a:spcBef>
                <a:spcPts val="1200"/>
              </a:spcBef>
              <a:spcAft>
                <a:spcPts val="0"/>
              </a:spcAft>
              <a:buNone/>
              <a:defRPr>
                <a:latin typeface="Roboto"/>
                <a:ea typeface="Roboto"/>
                <a:cs typeface="Roboto"/>
                <a:sym typeface="Roboto"/>
              </a:defRPr>
            </a:lvl5pPr>
            <a:lvl6pPr lvl="5" rtl="0">
              <a:spcBef>
                <a:spcPts val="1200"/>
              </a:spcBef>
              <a:spcAft>
                <a:spcPts val="0"/>
              </a:spcAft>
              <a:buNone/>
              <a:defRPr>
                <a:latin typeface="Roboto"/>
                <a:ea typeface="Roboto"/>
                <a:cs typeface="Roboto"/>
                <a:sym typeface="Roboto"/>
              </a:defRPr>
            </a:lvl6pPr>
            <a:lvl7pPr lvl="6" rtl="0">
              <a:spcBef>
                <a:spcPts val="1200"/>
              </a:spcBef>
              <a:spcAft>
                <a:spcPts val="0"/>
              </a:spcAft>
              <a:buNone/>
              <a:defRPr>
                <a:latin typeface="Roboto"/>
                <a:ea typeface="Roboto"/>
                <a:cs typeface="Roboto"/>
                <a:sym typeface="Roboto"/>
              </a:defRPr>
            </a:lvl7pPr>
            <a:lvl8pPr lvl="7" rtl="0">
              <a:spcBef>
                <a:spcPts val="1200"/>
              </a:spcBef>
              <a:spcAft>
                <a:spcPts val="0"/>
              </a:spcAft>
              <a:buNone/>
              <a:defRPr>
                <a:latin typeface="Roboto"/>
                <a:ea typeface="Roboto"/>
                <a:cs typeface="Roboto"/>
                <a:sym typeface="Roboto"/>
              </a:defRPr>
            </a:lvl8pPr>
            <a:lvl9pPr lvl="8" rtl="0">
              <a:spcBef>
                <a:spcPts val="1200"/>
              </a:spcBef>
              <a:spcAft>
                <a:spcPts val="1200"/>
              </a:spcAft>
              <a:buNone/>
              <a:defRPr>
                <a:latin typeface="Roboto"/>
                <a:ea typeface="Roboto"/>
                <a:cs typeface="Roboto"/>
                <a:sym typeface="Roboto"/>
              </a:defRPr>
            </a:lvl9pPr>
          </a:lstStyle>
          <a:p>
            <a:endParaRPr/>
          </a:p>
        </p:txBody>
      </p:sp>
      <p:sp>
        <p:nvSpPr>
          <p:cNvPr id="74" name="Google Shape;74;p16"/>
          <p:cNvSpPr txBox="1">
            <a:spLocks noGrp="1"/>
          </p:cNvSpPr>
          <p:nvPr>
            <p:ph type="title"/>
          </p:nvPr>
        </p:nvSpPr>
        <p:spPr>
          <a:xfrm>
            <a:off x="707050" y="1798825"/>
            <a:ext cx="7282800" cy="7176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3600">
                <a:solidFill>
                  <a:srgbClr val="425066"/>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 name="Google Shape;75;p16"/>
          <p:cNvSpPr txBox="1">
            <a:spLocks noGrp="1"/>
          </p:cNvSpPr>
          <p:nvPr>
            <p:ph type="subTitle" idx="2"/>
          </p:nvPr>
        </p:nvSpPr>
        <p:spPr>
          <a:xfrm>
            <a:off x="726225" y="2779960"/>
            <a:ext cx="7121100" cy="10752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7" name="Google Shape;77;p16"/>
          <p:cNvPicPr preferRelativeResize="0"/>
          <p:nvPr/>
        </p:nvPicPr>
        <p:blipFill>
          <a:blip r:embed="rId2">
            <a:alphaModFix/>
          </a:blip>
          <a:stretch>
            <a:fillRect/>
          </a:stretch>
        </p:blipFill>
        <p:spPr>
          <a:xfrm>
            <a:off x="5746410" y="0"/>
            <a:ext cx="3397590" cy="2575800"/>
          </a:xfrm>
          <a:prstGeom prst="rect">
            <a:avLst/>
          </a:prstGeom>
          <a:noFill/>
          <a:ln>
            <a:noFill/>
          </a:ln>
        </p:spPr>
      </p:pic>
      <p:pic>
        <p:nvPicPr>
          <p:cNvPr id="78" name="Google Shape;78;p16"/>
          <p:cNvPicPr preferRelativeResize="0"/>
          <p:nvPr/>
        </p:nvPicPr>
        <p:blipFill rotWithShape="1">
          <a:blip r:embed="rId3">
            <a:alphaModFix/>
          </a:blip>
          <a:srcRect l="416" r="416"/>
          <a:stretch/>
        </p:blipFill>
        <p:spPr>
          <a:xfrm>
            <a:off x="583075" y="298475"/>
            <a:ext cx="2138230" cy="717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py - Blank 1">
  <p:cSld name="TITLE_ONLY_1_4">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39450" y="767820"/>
            <a:ext cx="6704700" cy="4506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7"/>
          <p:cNvSpPr txBox="1">
            <a:spLocks noGrp="1"/>
          </p:cNvSpPr>
          <p:nvPr>
            <p:ph type="subTitle" idx="1"/>
          </p:nvPr>
        </p:nvSpPr>
        <p:spPr>
          <a:xfrm>
            <a:off x="739450" y="1386600"/>
            <a:ext cx="5211600" cy="58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82" name="Google Shape;82;p17"/>
          <p:cNvSpPr txBox="1">
            <a:spLocks noGrp="1"/>
          </p:cNvSpPr>
          <p:nvPr>
            <p:ph type="subTitle" idx="2"/>
          </p:nvPr>
        </p:nvSpPr>
        <p:spPr>
          <a:xfrm>
            <a:off x="739450" y="2233575"/>
            <a:ext cx="4367700" cy="15738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7"/>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py - Blank 2">
  <p:cSld name="TITLE_ONLY_1_5">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739450" y="767820"/>
            <a:ext cx="6704700" cy="4506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 name="Google Shape;88;p18"/>
          <p:cNvSpPr txBox="1">
            <a:spLocks noGrp="1"/>
          </p:cNvSpPr>
          <p:nvPr>
            <p:ph type="subTitle" idx="1"/>
          </p:nvPr>
        </p:nvSpPr>
        <p:spPr>
          <a:xfrm>
            <a:off x="739450" y="1386600"/>
            <a:ext cx="5211600" cy="58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89" name="Google Shape;89;p18"/>
          <p:cNvSpPr txBox="1">
            <a:spLocks noGrp="1"/>
          </p:cNvSpPr>
          <p:nvPr>
            <p:ph type="subTitle" idx="2"/>
          </p:nvPr>
        </p:nvSpPr>
        <p:spPr>
          <a:xfrm>
            <a:off x="739450" y="2233575"/>
            <a:ext cx="4367700" cy="15738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1" name="Google Shape;91;p18"/>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92;p18"/>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de">
  <p:cSld name="MAIN_POINT_3">
    <p:spTree>
      <p:nvGrpSpPr>
        <p:cNvPr id="1" name="Shape 93"/>
        <p:cNvGrpSpPr/>
        <p:nvPr/>
      </p:nvGrpSpPr>
      <p:grpSpPr>
        <a:xfrm>
          <a:off x="0" y="0"/>
          <a:ext cx="0" cy="0"/>
          <a:chOff x="0" y="0"/>
          <a:chExt cx="0" cy="0"/>
        </a:xfrm>
      </p:grpSpPr>
      <p:sp>
        <p:nvSpPr>
          <p:cNvPr id="94" name="Google Shape;94;p19"/>
          <p:cNvSpPr/>
          <p:nvPr/>
        </p:nvSpPr>
        <p:spPr>
          <a:xfrm>
            <a:off x="-90975" y="-75825"/>
            <a:ext cx="9234900" cy="5219400"/>
          </a:xfrm>
          <a:prstGeom prst="rect">
            <a:avLst/>
          </a:prstGeom>
          <a:solidFill>
            <a:srgbClr val="1E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txBox="1">
            <a:spLocks noGrp="1"/>
          </p:cNvSpPr>
          <p:nvPr>
            <p:ph type="subTitle" idx="1"/>
          </p:nvPr>
        </p:nvSpPr>
        <p:spPr>
          <a:xfrm>
            <a:off x="636900" y="674800"/>
            <a:ext cx="7835700" cy="38442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chemeClr val="lt1"/>
                </a:solidFill>
                <a:latin typeface="Roboto Mono"/>
                <a:ea typeface="Roboto Mono"/>
                <a:cs typeface="Roboto Mono"/>
                <a:sym typeface="Roboto Mon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96" name="Google Shape;9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py - Blank 3">
  <p:cSld name="TITLE_ONLY_1_6">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739450" y="767820"/>
            <a:ext cx="6704700" cy="4506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 name="Google Shape;99;p20"/>
          <p:cNvSpPr txBox="1">
            <a:spLocks noGrp="1"/>
          </p:cNvSpPr>
          <p:nvPr>
            <p:ph type="subTitle" idx="1"/>
          </p:nvPr>
        </p:nvSpPr>
        <p:spPr>
          <a:xfrm>
            <a:off x="739450" y="1386600"/>
            <a:ext cx="5211600" cy="58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00" name="Google Shape;100;p20"/>
          <p:cNvSpPr txBox="1">
            <a:spLocks noGrp="1"/>
          </p:cNvSpPr>
          <p:nvPr>
            <p:ph type="subTitle" idx="2"/>
          </p:nvPr>
        </p:nvSpPr>
        <p:spPr>
          <a:xfrm>
            <a:off x="739450" y="2233575"/>
            <a:ext cx="4367700" cy="15738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01" name="Google Shape;10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20"/>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20"/>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_ONLY_1_1">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739450" y="310620"/>
            <a:ext cx="6704700" cy="4506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21"/>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21"/>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py - Blank 4">
  <p:cSld name="TITLE_ONLY_1_7">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739450" y="767820"/>
            <a:ext cx="6704700" cy="4506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22"/>
          <p:cNvSpPr txBox="1">
            <a:spLocks noGrp="1"/>
          </p:cNvSpPr>
          <p:nvPr>
            <p:ph type="subTitle" idx="1"/>
          </p:nvPr>
        </p:nvSpPr>
        <p:spPr>
          <a:xfrm>
            <a:off x="739450" y="1386600"/>
            <a:ext cx="5211600" cy="58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12" name="Google Shape;112;p22"/>
          <p:cNvSpPr txBox="1">
            <a:spLocks noGrp="1"/>
          </p:cNvSpPr>
          <p:nvPr>
            <p:ph type="subTitle" idx="2"/>
          </p:nvPr>
        </p:nvSpPr>
        <p:spPr>
          <a:xfrm>
            <a:off x="739450" y="2233575"/>
            <a:ext cx="4367700" cy="15738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13" name="Google Shape;11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4" name="Google Shape;114;p22"/>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22"/>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py - Blank 5">
  <p:cSld name="TITLE_ONLY_1_8">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739450" y="767820"/>
            <a:ext cx="6704700" cy="4506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23"/>
          <p:cNvSpPr txBox="1">
            <a:spLocks noGrp="1"/>
          </p:cNvSpPr>
          <p:nvPr>
            <p:ph type="subTitle" idx="1"/>
          </p:nvPr>
        </p:nvSpPr>
        <p:spPr>
          <a:xfrm>
            <a:off x="739450" y="1386600"/>
            <a:ext cx="5211600" cy="58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19" name="Google Shape;119;p23"/>
          <p:cNvSpPr txBox="1">
            <a:spLocks noGrp="1"/>
          </p:cNvSpPr>
          <p:nvPr>
            <p:ph type="subTitle" idx="2"/>
          </p:nvPr>
        </p:nvSpPr>
        <p:spPr>
          <a:xfrm>
            <a:off x="739450" y="2233575"/>
            <a:ext cx="4367700" cy="15738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20" name="Google Shape;12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1" name="Google Shape;121;p23"/>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23"/>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py 1 1">
  <p:cSld name="TITLE_ONLY_2_1">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739450" y="463020"/>
            <a:ext cx="6704700" cy="4506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 name="Google Shape;125;p24"/>
          <p:cNvSpPr txBox="1">
            <a:spLocks noGrp="1"/>
          </p:cNvSpPr>
          <p:nvPr>
            <p:ph type="subTitle" idx="1"/>
          </p:nvPr>
        </p:nvSpPr>
        <p:spPr>
          <a:xfrm>
            <a:off x="739450" y="1081800"/>
            <a:ext cx="5211600" cy="58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26" name="Google Shape;126;p24"/>
          <p:cNvSpPr txBox="1">
            <a:spLocks noGrp="1"/>
          </p:cNvSpPr>
          <p:nvPr>
            <p:ph type="subTitle" idx="2"/>
          </p:nvPr>
        </p:nvSpPr>
        <p:spPr>
          <a:xfrm>
            <a:off x="761033" y="1623975"/>
            <a:ext cx="4367700" cy="15738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27" name="Google Shape;12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8" name="Google Shape;128;p24"/>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24"/>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4"/>
        <p:cNvGrpSpPr/>
        <p:nvPr/>
      </p:nvGrpSpPr>
      <p:grpSpPr>
        <a:xfrm>
          <a:off x="0" y="0"/>
          <a:ext cx="0" cy="0"/>
          <a:chOff x="0" y="0"/>
          <a:chExt cx="0" cy="0"/>
        </a:xfrm>
      </p:grpSpPr>
      <p:pic>
        <p:nvPicPr>
          <p:cNvPr id="135" name="Google Shape;135;p26"/>
          <p:cNvPicPr preferRelativeResize="0"/>
          <p:nvPr/>
        </p:nvPicPr>
        <p:blipFill>
          <a:blip r:embed="rId2">
            <a:alphaModFix/>
          </a:blip>
          <a:stretch>
            <a:fillRect/>
          </a:stretch>
        </p:blipFill>
        <p:spPr>
          <a:xfrm>
            <a:off x="0" y="0"/>
            <a:ext cx="9143998" cy="5158286"/>
          </a:xfrm>
          <a:prstGeom prst="rect">
            <a:avLst/>
          </a:prstGeom>
          <a:noFill/>
          <a:ln>
            <a:noFill/>
          </a:ln>
        </p:spPr>
      </p:pic>
      <p:sp>
        <p:nvSpPr>
          <p:cNvPr id="136" name="Google Shape;136;p26"/>
          <p:cNvSpPr txBox="1">
            <a:spLocks noGrp="1"/>
          </p:cNvSpPr>
          <p:nvPr>
            <p:ph type="title"/>
          </p:nvPr>
        </p:nvSpPr>
        <p:spPr>
          <a:xfrm>
            <a:off x="2339100" y="2478113"/>
            <a:ext cx="4465800" cy="717600"/>
          </a:xfrm>
          <a:prstGeom prst="rect">
            <a:avLst/>
          </a:prstGeom>
        </p:spPr>
        <p:txBody>
          <a:bodyPr spcFirstLastPara="1" wrap="square" lIns="57150" tIns="57150" rIns="57150" bIns="57150" anchor="b" anchorCtr="0">
            <a:noAutofit/>
          </a:bodyPr>
          <a:lstStyle>
            <a:lvl1pPr lvl="0" algn="ctr" rtl="0">
              <a:spcBef>
                <a:spcPts val="0"/>
              </a:spcBef>
              <a:spcAft>
                <a:spcPts val="0"/>
              </a:spcAft>
              <a:buNone/>
              <a:defRPr sz="3600">
                <a:solidFill>
                  <a:srgbClr val="425066"/>
                </a:solidFill>
                <a:latin typeface="Google Sans Medium"/>
                <a:ea typeface="Google Sans Medium"/>
                <a:cs typeface="Google Sans Medium"/>
                <a:sym typeface="Google Sans Medium"/>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137" name="Google Shape;137;p26"/>
          <p:cNvSpPr/>
          <p:nvPr/>
        </p:nvSpPr>
        <p:spPr>
          <a:xfrm>
            <a:off x="3797050" y="3818375"/>
            <a:ext cx="1575600" cy="93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26"/>
          <p:cNvPicPr preferRelativeResize="0"/>
          <p:nvPr/>
        </p:nvPicPr>
        <p:blipFill rotWithShape="1">
          <a:blip r:embed="rId3">
            <a:alphaModFix/>
          </a:blip>
          <a:srcRect/>
          <a:stretch/>
        </p:blipFill>
        <p:spPr>
          <a:xfrm>
            <a:off x="3714700" y="3421150"/>
            <a:ext cx="1740300" cy="17316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39"/>
        <p:cNvGrpSpPr/>
        <p:nvPr/>
      </p:nvGrpSpPr>
      <p:grpSpPr>
        <a:xfrm>
          <a:off x="0" y="0"/>
          <a:ext cx="0" cy="0"/>
          <a:chOff x="0" y="0"/>
          <a:chExt cx="0" cy="0"/>
        </a:xfrm>
      </p:grpSpPr>
      <p:sp>
        <p:nvSpPr>
          <p:cNvPr id="140" name="Google Shape;140;p27"/>
          <p:cNvSpPr/>
          <p:nvPr/>
        </p:nvSpPr>
        <p:spPr>
          <a:xfrm>
            <a:off x="0" y="2567700"/>
            <a:ext cx="9144000" cy="25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7"/>
          <p:cNvSpPr txBox="1">
            <a:spLocks noGrp="1"/>
          </p:cNvSpPr>
          <p:nvPr>
            <p:ph type="subTitle" idx="1"/>
          </p:nvPr>
        </p:nvSpPr>
        <p:spPr>
          <a:xfrm>
            <a:off x="725400" y="4621272"/>
            <a:ext cx="6704700" cy="2925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200">
                <a:solidFill>
                  <a:srgbClr val="FFFFFF"/>
                </a:solidFill>
                <a:latin typeface="Roboto"/>
                <a:ea typeface="Roboto"/>
                <a:cs typeface="Roboto"/>
                <a:sym typeface="Roboto"/>
              </a:defRPr>
            </a:lvl1pPr>
            <a:lvl2pPr lvl="1" rtl="0">
              <a:spcBef>
                <a:spcPts val="1000"/>
              </a:spcBef>
              <a:spcAft>
                <a:spcPts val="0"/>
              </a:spcAft>
              <a:buNone/>
              <a:defRPr>
                <a:latin typeface="Roboto"/>
                <a:ea typeface="Roboto"/>
                <a:cs typeface="Roboto"/>
                <a:sym typeface="Roboto"/>
              </a:defRPr>
            </a:lvl2pPr>
            <a:lvl3pPr lvl="2" rtl="0">
              <a:spcBef>
                <a:spcPts val="1000"/>
              </a:spcBef>
              <a:spcAft>
                <a:spcPts val="0"/>
              </a:spcAft>
              <a:buNone/>
              <a:defRPr>
                <a:latin typeface="Roboto"/>
                <a:ea typeface="Roboto"/>
                <a:cs typeface="Roboto"/>
                <a:sym typeface="Roboto"/>
              </a:defRPr>
            </a:lvl3pPr>
            <a:lvl4pPr lvl="3" rtl="0">
              <a:spcBef>
                <a:spcPts val="1000"/>
              </a:spcBef>
              <a:spcAft>
                <a:spcPts val="0"/>
              </a:spcAft>
              <a:buNone/>
              <a:defRPr>
                <a:latin typeface="Roboto"/>
                <a:ea typeface="Roboto"/>
                <a:cs typeface="Roboto"/>
                <a:sym typeface="Roboto"/>
              </a:defRPr>
            </a:lvl4pPr>
            <a:lvl5pPr lvl="4" rtl="0">
              <a:spcBef>
                <a:spcPts val="1000"/>
              </a:spcBef>
              <a:spcAft>
                <a:spcPts val="0"/>
              </a:spcAft>
              <a:buNone/>
              <a:defRPr>
                <a:latin typeface="Roboto"/>
                <a:ea typeface="Roboto"/>
                <a:cs typeface="Roboto"/>
                <a:sym typeface="Roboto"/>
              </a:defRPr>
            </a:lvl5pPr>
            <a:lvl6pPr lvl="5" rtl="0">
              <a:spcBef>
                <a:spcPts val="1000"/>
              </a:spcBef>
              <a:spcAft>
                <a:spcPts val="0"/>
              </a:spcAft>
              <a:buNone/>
              <a:defRPr>
                <a:latin typeface="Roboto"/>
                <a:ea typeface="Roboto"/>
                <a:cs typeface="Roboto"/>
                <a:sym typeface="Roboto"/>
              </a:defRPr>
            </a:lvl6pPr>
            <a:lvl7pPr lvl="6" rtl="0">
              <a:spcBef>
                <a:spcPts val="1000"/>
              </a:spcBef>
              <a:spcAft>
                <a:spcPts val="0"/>
              </a:spcAft>
              <a:buNone/>
              <a:defRPr>
                <a:latin typeface="Roboto"/>
                <a:ea typeface="Roboto"/>
                <a:cs typeface="Roboto"/>
                <a:sym typeface="Roboto"/>
              </a:defRPr>
            </a:lvl7pPr>
            <a:lvl8pPr lvl="7" rtl="0">
              <a:spcBef>
                <a:spcPts val="1000"/>
              </a:spcBef>
              <a:spcAft>
                <a:spcPts val="0"/>
              </a:spcAft>
              <a:buNone/>
              <a:defRPr>
                <a:latin typeface="Roboto"/>
                <a:ea typeface="Roboto"/>
                <a:cs typeface="Roboto"/>
                <a:sym typeface="Roboto"/>
              </a:defRPr>
            </a:lvl8pPr>
            <a:lvl9pPr lvl="8" rtl="0">
              <a:spcBef>
                <a:spcPts val="1000"/>
              </a:spcBef>
              <a:spcAft>
                <a:spcPts val="1000"/>
              </a:spcAft>
              <a:buNone/>
              <a:defRPr>
                <a:latin typeface="Roboto"/>
                <a:ea typeface="Roboto"/>
                <a:cs typeface="Roboto"/>
                <a:sym typeface="Roboto"/>
              </a:defRPr>
            </a:lvl9pPr>
          </a:lstStyle>
          <a:p>
            <a:endParaRPr/>
          </a:p>
        </p:txBody>
      </p:sp>
      <p:sp>
        <p:nvSpPr>
          <p:cNvPr id="142" name="Google Shape;142;p27"/>
          <p:cNvSpPr txBox="1">
            <a:spLocks noGrp="1"/>
          </p:cNvSpPr>
          <p:nvPr>
            <p:ph type="title"/>
          </p:nvPr>
        </p:nvSpPr>
        <p:spPr>
          <a:xfrm>
            <a:off x="707050" y="1798825"/>
            <a:ext cx="7282800" cy="717600"/>
          </a:xfrm>
          <a:prstGeom prst="rect">
            <a:avLst/>
          </a:prstGeom>
        </p:spPr>
        <p:txBody>
          <a:bodyPr spcFirstLastPara="1" wrap="square" lIns="57150" tIns="57150" rIns="57150" bIns="57150" anchor="t" anchorCtr="0">
            <a:noAutofit/>
          </a:bodyPr>
          <a:lstStyle>
            <a:lvl1pPr lvl="0" rtl="0">
              <a:spcBef>
                <a:spcPts val="0"/>
              </a:spcBef>
              <a:spcAft>
                <a:spcPts val="0"/>
              </a:spcAft>
              <a:buNone/>
              <a:defRPr sz="3600">
                <a:solidFill>
                  <a:srgbClr val="425066"/>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27"/>
          <p:cNvSpPr txBox="1">
            <a:spLocks noGrp="1"/>
          </p:cNvSpPr>
          <p:nvPr>
            <p:ph type="subTitle" idx="2"/>
          </p:nvPr>
        </p:nvSpPr>
        <p:spPr>
          <a:xfrm>
            <a:off x="726225" y="2779960"/>
            <a:ext cx="7121100" cy="1075200"/>
          </a:xfrm>
          <a:prstGeom prst="rect">
            <a:avLst/>
          </a:prstGeom>
        </p:spPr>
        <p:txBody>
          <a:bodyPr spcFirstLastPara="1" wrap="square" lIns="57150" tIns="57150" rIns="57150" bIns="57150"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44" name="Google Shape;144;p27"/>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45" name="Google Shape;145;p27"/>
          <p:cNvPicPr preferRelativeResize="0"/>
          <p:nvPr/>
        </p:nvPicPr>
        <p:blipFill>
          <a:blip r:embed="rId2">
            <a:alphaModFix/>
          </a:blip>
          <a:stretch>
            <a:fillRect/>
          </a:stretch>
        </p:blipFill>
        <p:spPr>
          <a:xfrm>
            <a:off x="5746410" y="0"/>
            <a:ext cx="3397590" cy="2575800"/>
          </a:xfrm>
          <a:prstGeom prst="rect">
            <a:avLst/>
          </a:prstGeom>
          <a:noFill/>
          <a:ln>
            <a:noFill/>
          </a:ln>
        </p:spPr>
      </p:pic>
      <p:pic>
        <p:nvPicPr>
          <p:cNvPr id="146" name="Google Shape;146;p27"/>
          <p:cNvPicPr preferRelativeResize="0"/>
          <p:nvPr/>
        </p:nvPicPr>
        <p:blipFill rotWithShape="1">
          <a:blip r:embed="rId3">
            <a:alphaModFix/>
          </a:blip>
          <a:srcRect l="416" r="416"/>
          <a:stretch/>
        </p:blipFill>
        <p:spPr>
          <a:xfrm>
            <a:off x="583075" y="298475"/>
            <a:ext cx="2138230" cy="717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147"/>
        <p:cNvGrpSpPr/>
        <p:nvPr/>
      </p:nvGrpSpPr>
      <p:grpSpPr>
        <a:xfrm>
          <a:off x="0" y="0"/>
          <a:ext cx="0" cy="0"/>
          <a:chOff x="0" y="0"/>
          <a:chExt cx="0" cy="0"/>
        </a:xfrm>
      </p:grpSpPr>
      <p:sp>
        <p:nvSpPr>
          <p:cNvPr id="148" name="Google Shape;148;p28"/>
          <p:cNvSpPr/>
          <p:nvPr/>
        </p:nvSpPr>
        <p:spPr>
          <a:xfrm>
            <a:off x="0" y="1228113"/>
            <a:ext cx="9144000" cy="37980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txBox="1">
            <a:spLocks noGrp="1"/>
          </p:cNvSpPr>
          <p:nvPr>
            <p:ph type="subTitle" idx="1"/>
          </p:nvPr>
        </p:nvSpPr>
        <p:spPr>
          <a:xfrm>
            <a:off x="725400" y="4621272"/>
            <a:ext cx="6704700" cy="2925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200">
                <a:solidFill>
                  <a:srgbClr val="FFFFFF"/>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50" name="Google Shape;150;p28"/>
          <p:cNvSpPr txBox="1">
            <a:spLocks noGrp="1"/>
          </p:cNvSpPr>
          <p:nvPr>
            <p:ph type="title"/>
          </p:nvPr>
        </p:nvSpPr>
        <p:spPr>
          <a:xfrm>
            <a:off x="707050" y="117388"/>
            <a:ext cx="7282800" cy="1062600"/>
          </a:xfrm>
          <a:prstGeom prst="rect">
            <a:avLst/>
          </a:prstGeom>
        </p:spPr>
        <p:txBody>
          <a:bodyPr spcFirstLastPara="1" wrap="square" lIns="57150" tIns="57150" rIns="57150" bIns="57150" anchor="b" anchorCtr="0">
            <a:noAutofit/>
          </a:bodyPr>
          <a:lstStyle>
            <a:lvl1pPr lvl="0" rtl="0">
              <a:spcBef>
                <a:spcPts val="0"/>
              </a:spcBef>
              <a:spcAft>
                <a:spcPts val="0"/>
              </a:spcAft>
              <a:buNone/>
              <a:defRPr sz="3600">
                <a:solidFill>
                  <a:srgbClr val="425066"/>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8"/>
          <p:cNvSpPr txBox="1">
            <a:spLocks noGrp="1"/>
          </p:cNvSpPr>
          <p:nvPr>
            <p:ph type="subTitle" idx="2"/>
          </p:nvPr>
        </p:nvSpPr>
        <p:spPr>
          <a:xfrm>
            <a:off x="726225" y="1434582"/>
            <a:ext cx="7121100" cy="1604700"/>
          </a:xfrm>
          <a:prstGeom prst="rect">
            <a:avLst/>
          </a:prstGeom>
        </p:spPr>
        <p:txBody>
          <a:bodyPr spcFirstLastPara="1" wrap="square" lIns="57150" tIns="57150" rIns="57150" bIns="57150"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52" name="Google Shape;152;p28"/>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3" name="Google Shape;153;p28"/>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py 1">
  <p:cSld name="TITLE_ONLY_2">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739450" y="767820"/>
            <a:ext cx="6704700" cy="450600"/>
          </a:xfrm>
          <a:prstGeom prst="rect">
            <a:avLst/>
          </a:prstGeom>
        </p:spPr>
        <p:txBody>
          <a:bodyPr spcFirstLastPara="1" wrap="square" lIns="57150" tIns="57150" rIns="57150" bIns="57150" anchor="t" anchorCtr="0">
            <a:no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9"/>
          <p:cNvSpPr txBox="1">
            <a:spLocks noGrp="1"/>
          </p:cNvSpPr>
          <p:nvPr>
            <p:ph type="subTitle" idx="1"/>
          </p:nvPr>
        </p:nvSpPr>
        <p:spPr>
          <a:xfrm>
            <a:off x="739450" y="1386600"/>
            <a:ext cx="5211600" cy="581700"/>
          </a:xfrm>
          <a:prstGeom prst="rect">
            <a:avLst/>
          </a:prstGeom>
        </p:spPr>
        <p:txBody>
          <a:bodyPr spcFirstLastPara="1" wrap="square" lIns="57150" tIns="57150" rIns="57150" bIns="57150" anchor="t" anchorCtr="0">
            <a:no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57" name="Google Shape;157;p29"/>
          <p:cNvSpPr txBox="1">
            <a:spLocks noGrp="1"/>
          </p:cNvSpPr>
          <p:nvPr>
            <p:ph type="subTitle" idx="2"/>
          </p:nvPr>
        </p:nvSpPr>
        <p:spPr>
          <a:xfrm>
            <a:off x="739450" y="2233575"/>
            <a:ext cx="4367700" cy="15738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58" name="Google Shape;158;p29"/>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9" name="Google Shape;159;p29"/>
          <p:cNvPicPr preferRelativeResize="0"/>
          <p:nvPr/>
        </p:nvPicPr>
        <p:blipFill rotWithShape="1">
          <a:blip r:embed="rId2">
            <a:alphaModFix/>
          </a:blip>
          <a:srcRect l="59587" b="52604"/>
          <a:stretch/>
        </p:blipFill>
        <p:spPr>
          <a:xfrm>
            <a:off x="7297130" y="0"/>
            <a:ext cx="1846872" cy="1218422"/>
          </a:xfrm>
          <a:prstGeom prst="rect">
            <a:avLst/>
          </a:prstGeom>
          <a:noFill/>
          <a:ln>
            <a:noFill/>
          </a:ln>
        </p:spPr>
      </p:pic>
      <p:sp>
        <p:nvSpPr>
          <p:cNvPr id="160" name="Google Shape;160;p29"/>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1;p29"/>
          <p:cNvPicPr preferRelativeResize="0"/>
          <p:nvPr/>
        </p:nvPicPr>
        <p:blipFill rotWithShape="1">
          <a:blip r:embed="rId3">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py - Blank">
  <p:cSld name="TITLE_ONLY_1">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739450" y="767820"/>
            <a:ext cx="6704700" cy="450600"/>
          </a:xfrm>
          <a:prstGeom prst="rect">
            <a:avLst/>
          </a:prstGeom>
        </p:spPr>
        <p:txBody>
          <a:bodyPr spcFirstLastPara="1" wrap="square" lIns="57150" tIns="57150" rIns="57150" bIns="57150" anchor="t" anchorCtr="0">
            <a:no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 name="Google Shape;164;p30"/>
          <p:cNvSpPr txBox="1">
            <a:spLocks noGrp="1"/>
          </p:cNvSpPr>
          <p:nvPr>
            <p:ph type="subTitle" idx="1"/>
          </p:nvPr>
        </p:nvSpPr>
        <p:spPr>
          <a:xfrm>
            <a:off x="739450" y="1386600"/>
            <a:ext cx="5211600" cy="581700"/>
          </a:xfrm>
          <a:prstGeom prst="rect">
            <a:avLst/>
          </a:prstGeom>
        </p:spPr>
        <p:txBody>
          <a:bodyPr spcFirstLastPara="1" wrap="square" lIns="57150" tIns="57150" rIns="57150" bIns="57150" anchor="t" anchorCtr="0">
            <a:no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65" name="Google Shape;165;p30"/>
          <p:cNvSpPr txBox="1">
            <a:spLocks noGrp="1"/>
          </p:cNvSpPr>
          <p:nvPr>
            <p:ph type="subTitle" idx="2"/>
          </p:nvPr>
        </p:nvSpPr>
        <p:spPr>
          <a:xfrm>
            <a:off x="739450" y="2233575"/>
            <a:ext cx="4367700" cy="15738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66" name="Google Shape;166;p30"/>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p30"/>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30"/>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py 1 1">
  <p:cSld name="TITLE_ONLY_2_1">
    <p:spTree>
      <p:nvGrpSpPr>
        <p:cNvPr id="1" name="Shape 169"/>
        <p:cNvGrpSpPr/>
        <p:nvPr/>
      </p:nvGrpSpPr>
      <p:grpSpPr>
        <a:xfrm>
          <a:off x="0" y="0"/>
          <a:ext cx="0" cy="0"/>
          <a:chOff x="0" y="0"/>
          <a:chExt cx="0" cy="0"/>
        </a:xfrm>
      </p:grpSpPr>
      <p:sp>
        <p:nvSpPr>
          <p:cNvPr id="170" name="Google Shape;170;p31"/>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31"/>
          <p:cNvSpPr txBox="1">
            <a:spLocks noGrp="1"/>
          </p:cNvSpPr>
          <p:nvPr>
            <p:ph type="title"/>
          </p:nvPr>
        </p:nvSpPr>
        <p:spPr>
          <a:xfrm>
            <a:off x="739450" y="767820"/>
            <a:ext cx="6704700" cy="450600"/>
          </a:xfrm>
          <a:prstGeom prst="rect">
            <a:avLst/>
          </a:prstGeom>
        </p:spPr>
        <p:txBody>
          <a:bodyPr spcFirstLastPara="1" wrap="square" lIns="57150" tIns="57150" rIns="57150" bIns="57150" anchor="t" anchorCtr="0">
            <a:no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 name="Google Shape;172;p31"/>
          <p:cNvSpPr txBox="1">
            <a:spLocks noGrp="1"/>
          </p:cNvSpPr>
          <p:nvPr>
            <p:ph type="subTitle" idx="1"/>
          </p:nvPr>
        </p:nvSpPr>
        <p:spPr>
          <a:xfrm>
            <a:off x="739450" y="1386600"/>
            <a:ext cx="5211600" cy="581700"/>
          </a:xfrm>
          <a:prstGeom prst="rect">
            <a:avLst/>
          </a:prstGeom>
        </p:spPr>
        <p:txBody>
          <a:bodyPr spcFirstLastPara="1" wrap="square" lIns="57150" tIns="57150" rIns="57150" bIns="57150" anchor="t" anchorCtr="0">
            <a:no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73" name="Google Shape;173;p31"/>
          <p:cNvSpPr txBox="1">
            <a:spLocks noGrp="1"/>
          </p:cNvSpPr>
          <p:nvPr>
            <p:ph type="subTitle" idx="2"/>
          </p:nvPr>
        </p:nvSpPr>
        <p:spPr>
          <a:xfrm>
            <a:off x="739450" y="2233575"/>
            <a:ext cx="4367700" cy="15738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74" name="Google Shape;174;p31"/>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31"/>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ull photo layout">
  <p:cSld name="TITLE_ONLY_2_1_1">
    <p:spTree>
      <p:nvGrpSpPr>
        <p:cNvPr id="1" name="Shape 176"/>
        <p:cNvGrpSpPr/>
        <p:nvPr/>
      </p:nvGrpSpPr>
      <p:grpSpPr>
        <a:xfrm>
          <a:off x="0" y="0"/>
          <a:ext cx="0" cy="0"/>
          <a:chOff x="0" y="0"/>
          <a:chExt cx="0" cy="0"/>
        </a:xfrm>
      </p:grpSpPr>
      <p:sp>
        <p:nvSpPr>
          <p:cNvPr id="177" name="Google Shape;177;p32"/>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8" name="Google Shape;178;p32" descr="Summit17-Slides-07.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9" name="Google Shape;179;p32"/>
          <p:cNvSpPr/>
          <p:nvPr/>
        </p:nvSpPr>
        <p:spPr>
          <a:xfrm>
            <a:off x="325425" y="4224125"/>
            <a:ext cx="3594600" cy="572700"/>
          </a:xfrm>
          <a:prstGeom prst="rect">
            <a:avLst/>
          </a:prstGeom>
          <a:gradFill>
            <a:gsLst>
              <a:gs pos="0">
                <a:srgbClr val="FF6F00"/>
              </a:gs>
              <a:gs pos="100000">
                <a:srgbClr val="FFA800"/>
              </a:gs>
            </a:gsLst>
            <a:lin ang="1800004" scaled="0"/>
          </a:gra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solidFill>
                  <a:srgbClr val="FFFFFF"/>
                </a:solidFill>
                <a:latin typeface="Google Sans Medium"/>
                <a:ea typeface="Google Sans Medium"/>
                <a:cs typeface="Google Sans Medium"/>
                <a:sym typeface="Google Sans Medium"/>
              </a:rPr>
              <a:t>Click to edit text</a:t>
            </a:r>
            <a:endParaRPr sz="1800">
              <a:solidFill>
                <a:srgbClr val="FFFFFF"/>
              </a:solidFill>
              <a:latin typeface="Google Sans Medium"/>
              <a:ea typeface="Google Sans Medium"/>
              <a:cs typeface="Google Sans Medium"/>
              <a:sym typeface="Google Sans Medium"/>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MAIN_POINT">
    <p:spTree>
      <p:nvGrpSpPr>
        <p:cNvPr id="1" name="Shape 180"/>
        <p:cNvGrpSpPr/>
        <p:nvPr/>
      </p:nvGrpSpPr>
      <p:grpSpPr>
        <a:xfrm>
          <a:off x="0" y="0"/>
          <a:ext cx="0" cy="0"/>
          <a:chOff x="0" y="0"/>
          <a:chExt cx="0" cy="0"/>
        </a:xfrm>
      </p:grpSpPr>
      <p:sp>
        <p:nvSpPr>
          <p:cNvPr id="181" name="Google Shape;181;p33"/>
          <p:cNvSpPr/>
          <p:nvPr/>
        </p:nvSpPr>
        <p:spPr>
          <a:xfrm>
            <a:off x="172350" y="151950"/>
            <a:ext cx="8799300" cy="4839600"/>
          </a:xfrm>
          <a:prstGeom prst="rect">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txBox="1">
            <a:spLocks noGrp="1"/>
          </p:cNvSpPr>
          <p:nvPr>
            <p:ph type="subTitle" idx="1"/>
          </p:nvPr>
        </p:nvSpPr>
        <p:spPr>
          <a:xfrm>
            <a:off x="1925850" y="3197185"/>
            <a:ext cx="4054800" cy="7419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800" b="1">
                <a:solidFill>
                  <a:srgbClr val="FF6F00"/>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83" name="Google Shape;183;p33"/>
          <p:cNvSpPr txBox="1">
            <a:spLocks noGrp="1"/>
          </p:cNvSpPr>
          <p:nvPr>
            <p:ph type="subTitle" idx="2"/>
          </p:nvPr>
        </p:nvSpPr>
        <p:spPr>
          <a:xfrm>
            <a:off x="1925850" y="2073100"/>
            <a:ext cx="5531700" cy="11016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600">
                <a:solidFill>
                  <a:srgbClr val="425066"/>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84" name="Google Shape;184;p33"/>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de">
  <p:cSld name="MAIN_POINT_3">
    <p:spTree>
      <p:nvGrpSpPr>
        <p:cNvPr id="1" name="Shape 185"/>
        <p:cNvGrpSpPr/>
        <p:nvPr/>
      </p:nvGrpSpPr>
      <p:grpSpPr>
        <a:xfrm>
          <a:off x="0" y="0"/>
          <a:ext cx="0" cy="0"/>
          <a:chOff x="0" y="0"/>
          <a:chExt cx="0" cy="0"/>
        </a:xfrm>
      </p:grpSpPr>
      <p:sp>
        <p:nvSpPr>
          <p:cNvPr id="186" name="Google Shape;186;p34"/>
          <p:cNvSpPr/>
          <p:nvPr/>
        </p:nvSpPr>
        <p:spPr>
          <a:xfrm>
            <a:off x="-90975" y="-75825"/>
            <a:ext cx="9234900" cy="5219400"/>
          </a:xfrm>
          <a:prstGeom prst="rect">
            <a:avLst/>
          </a:prstGeom>
          <a:solidFill>
            <a:srgbClr val="425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4"/>
          <p:cNvSpPr txBox="1">
            <a:spLocks noGrp="1"/>
          </p:cNvSpPr>
          <p:nvPr>
            <p:ph type="subTitle" idx="1"/>
          </p:nvPr>
        </p:nvSpPr>
        <p:spPr>
          <a:xfrm>
            <a:off x="636900" y="674800"/>
            <a:ext cx="7835700" cy="38442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200">
                <a:solidFill>
                  <a:schemeClr val="lt1"/>
                </a:solidFill>
                <a:latin typeface="Roboto Mono"/>
                <a:ea typeface="Roboto Mono"/>
                <a:cs typeface="Roboto Mono"/>
                <a:sym typeface="Roboto Mon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88" name="Google Shape;188;p34"/>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de Styling Example">
  <p:cSld name="MAIN_POINT_2">
    <p:spTree>
      <p:nvGrpSpPr>
        <p:cNvPr id="1" name="Shape 189"/>
        <p:cNvGrpSpPr/>
        <p:nvPr/>
      </p:nvGrpSpPr>
      <p:grpSpPr>
        <a:xfrm>
          <a:off x="0" y="0"/>
          <a:ext cx="0" cy="0"/>
          <a:chOff x="0" y="0"/>
          <a:chExt cx="0" cy="0"/>
        </a:xfrm>
      </p:grpSpPr>
      <p:sp>
        <p:nvSpPr>
          <p:cNvPr id="190" name="Google Shape;190;p35"/>
          <p:cNvSpPr txBox="1">
            <a:spLocks noGrp="1"/>
          </p:cNvSpPr>
          <p:nvPr>
            <p:ph type="subTitle" idx="1"/>
          </p:nvPr>
        </p:nvSpPr>
        <p:spPr>
          <a:xfrm>
            <a:off x="1925850" y="3197185"/>
            <a:ext cx="4054800" cy="7419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800" b="1">
                <a:solidFill>
                  <a:srgbClr val="FF6F00"/>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191" name="Google Shape;191;p35"/>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2" name="Google Shape;192;p35"/>
          <p:cNvSpPr/>
          <p:nvPr/>
        </p:nvSpPr>
        <p:spPr>
          <a:xfrm>
            <a:off x="-31850" y="-31850"/>
            <a:ext cx="9271500" cy="5261400"/>
          </a:xfrm>
          <a:prstGeom prst="rect">
            <a:avLst/>
          </a:prstGeom>
          <a:solidFill>
            <a:srgbClr val="425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txBox="1"/>
          <p:nvPr/>
        </p:nvSpPr>
        <p:spPr>
          <a:xfrm>
            <a:off x="464325" y="490725"/>
            <a:ext cx="8241600" cy="41883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200">
                <a:solidFill>
                  <a:srgbClr val="4CCCDE"/>
                </a:solidFill>
                <a:latin typeface="Roboto Mono"/>
                <a:ea typeface="Roboto Mono"/>
                <a:cs typeface="Roboto Mono"/>
                <a:sym typeface="Roboto Mono"/>
              </a:rPr>
              <a:t>import</a:t>
            </a:r>
            <a:r>
              <a:rPr lang="en" sz="1200">
                <a:solidFill>
                  <a:srgbClr val="FFFFFF"/>
                </a:solidFill>
                <a:latin typeface="Roboto Mono"/>
                <a:ea typeface="Roboto Mono"/>
                <a:cs typeface="Roboto Mono"/>
                <a:sym typeface="Roboto Mono"/>
              </a:rPr>
              <a:t> tensorflow </a:t>
            </a:r>
            <a:r>
              <a:rPr lang="en" sz="1200">
                <a:solidFill>
                  <a:srgbClr val="4CCCDE"/>
                </a:solidFill>
                <a:latin typeface="Roboto Mono"/>
                <a:ea typeface="Roboto Mono"/>
                <a:cs typeface="Roboto Mono"/>
                <a:sym typeface="Roboto Mono"/>
              </a:rPr>
              <a:t>as</a:t>
            </a:r>
            <a:r>
              <a:rPr lang="en" sz="1200">
                <a:solidFill>
                  <a:srgbClr val="FFFFFF"/>
                </a:solidFill>
                <a:latin typeface="Roboto Mono"/>
                <a:ea typeface="Roboto Mono"/>
                <a:cs typeface="Roboto Mono"/>
                <a:sym typeface="Roboto Mono"/>
              </a:rPr>
              <a:t> tf</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mnist = tf.keras.datasets.mnist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(x_train, y_train),(x_test, y_test) = mnist.load_data()</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x_train, x_test = x_train / </a:t>
            </a:r>
            <a:r>
              <a:rPr lang="en" sz="1200">
                <a:solidFill>
                  <a:srgbClr val="F0B82F"/>
                </a:solidFill>
                <a:latin typeface="Roboto Mono"/>
                <a:ea typeface="Roboto Mono"/>
                <a:cs typeface="Roboto Mono"/>
                <a:sym typeface="Roboto Mono"/>
              </a:rPr>
              <a:t>255.0</a:t>
            </a:r>
            <a:r>
              <a:rPr lang="en" sz="1200">
                <a:solidFill>
                  <a:srgbClr val="FFFFFF"/>
                </a:solidFill>
                <a:latin typeface="Roboto Mono"/>
                <a:ea typeface="Roboto Mono"/>
                <a:cs typeface="Roboto Mono"/>
                <a:sym typeface="Roboto Mono"/>
              </a:rPr>
              <a:t>, x_test / </a:t>
            </a:r>
            <a:r>
              <a:rPr lang="en" sz="1200">
                <a:solidFill>
                  <a:srgbClr val="F0B82F"/>
                </a:solidFill>
                <a:latin typeface="Roboto Mono"/>
                <a:ea typeface="Roboto Mono"/>
                <a:cs typeface="Roboto Mono"/>
                <a:sym typeface="Roboto Mono"/>
              </a:rPr>
              <a:t>255.0</a:t>
            </a:r>
            <a:endParaRPr sz="1200">
              <a:solidFill>
                <a:srgbClr val="F0B82F"/>
              </a:solidFill>
              <a:latin typeface="Roboto Mono"/>
              <a:ea typeface="Roboto Mono"/>
              <a:cs typeface="Roboto Mono"/>
              <a:sym typeface="Roboto Mono"/>
            </a:endParaRPr>
          </a:p>
          <a:p>
            <a:pPr marL="0" lvl="0" indent="0" algn="l" rtl="0">
              <a:lnSpc>
                <a:spcPct val="120000"/>
              </a:lnSpc>
              <a:spcBef>
                <a:spcPts val="0"/>
              </a:spcBef>
              <a:spcAft>
                <a:spcPts val="0"/>
              </a:spcAft>
              <a:buNone/>
            </a:pP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model = tf.keras.models.</a:t>
            </a:r>
            <a:r>
              <a:rPr lang="en" sz="1200">
                <a:solidFill>
                  <a:srgbClr val="D296DD"/>
                </a:solidFill>
                <a:latin typeface="Roboto Mono"/>
                <a:ea typeface="Roboto Mono"/>
                <a:cs typeface="Roboto Mono"/>
                <a:sym typeface="Roboto Mono"/>
              </a:rPr>
              <a:t>Sequential</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tf.keras.layers.</a:t>
            </a:r>
            <a:r>
              <a:rPr lang="en" sz="1200">
                <a:solidFill>
                  <a:srgbClr val="D296DD"/>
                </a:solidFill>
                <a:latin typeface="Roboto Mono"/>
                <a:ea typeface="Roboto Mono"/>
                <a:cs typeface="Roboto Mono"/>
                <a:sym typeface="Roboto Mono"/>
              </a:rPr>
              <a:t>Flatten</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tf.keras.layers.</a:t>
            </a:r>
            <a:r>
              <a:rPr lang="en" sz="1200">
                <a:solidFill>
                  <a:srgbClr val="D296DD"/>
                </a:solidFill>
                <a:latin typeface="Roboto Mono"/>
                <a:ea typeface="Roboto Mono"/>
                <a:cs typeface="Roboto Mono"/>
                <a:sym typeface="Roboto Mono"/>
              </a:rPr>
              <a:t>Dense</a:t>
            </a:r>
            <a:r>
              <a:rPr lang="en" sz="1200">
                <a:solidFill>
                  <a:srgbClr val="FFFFFF"/>
                </a:solidFill>
                <a:latin typeface="Roboto Mono"/>
                <a:ea typeface="Roboto Mono"/>
                <a:cs typeface="Roboto Mono"/>
                <a:sym typeface="Roboto Mono"/>
              </a:rPr>
              <a:t>(</a:t>
            </a:r>
            <a:r>
              <a:rPr lang="en" sz="1200">
                <a:solidFill>
                  <a:srgbClr val="F0B82F"/>
                </a:solidFill>
                <a:latin typeface="Roboto Mono"/>
                <a:ea typeface="Roboto Mono"/>
                <a:cs typeface="Roboto Mono"/>
                <a:sym typeface="Roboto Mono"/>
              </a:rPr>
              <a:t>512</a:t>
            </a:r>
            <a:r>
              <a:rPr lang="en" sz="1200">
                <a:solidFill>
                  <a:srgbClr val="FFFFFF"/>
                </a:solidFill>
                <a:latin typeface="Roboto Mono"/>
                <a:ea typeface="Roboto Mono"/>
                <a:cs typeface="Roboto Mono"/>
                <a:sym typeface="Roboto Mono"/>
              </a:rPr>
              <a:t>, activation=tf.nn.relu),</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tf.keras.layers.</a:t>
            </a:r>
            <a:r>
              <a:rPr lang="en" sz="1200">
                <a:solidFill>
                  <a:srgbClr val="D296DD"/>
                </a:solidFill>
                <a:latin typeface="Roboto Mono"/>
                <a:ea typeface="Roboto Mono"/>
                <a:cs typeface="Roboto Mono"/>
                <a:sym typeface="Roboto Mono"/>
              </a:rPr>
              <a:t>Dropout</a:t>
            </a:r>
            <a:r>
              <a:rPr lang="en" sz="1200">
                <a:solidFill>
                  <a:srgbClr val="FFFFFF"/>
                </a:solidFill>
                <a:latin typeface="Roboto Mono"/>
                <a:ea typeface="Roboto Mono"/>
                <a:cs typeface="Roboto Mono"/>
                <a:sym typeface="Roboto Mono"/>
              </a:rPr>
              <a:t>(</a:t>
            </a:r>
            <a:r>
              <a:rPr lang="en" sz="1200">
                <a:solidFill>
                  <a:srgbClr val="F0B82F"/>
                </a:solidFill>
                <a:latin typeface="Roboto Mono"/>
                <a:ea typeface="Roboto Mono"/>
                <a:cs typeface="Roboto Mono"/>
                <a:sym typeface="Roboto Mono"/>
              </a:rPr>
              <a:t>0.2</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tf.keras.layers.</a:t>
            </a:r>
            <a:r>
              <a:rPr lang="en" sz="1200">
                <a:solidFill>
                  <a:srgbClr val="D296DD"/>
                </a:solidFill>
                <a:latin typeface="Roboto Mono"/>
                <a:ea typeface="Roboto Mono"/>
                <a:cs typeface="Roboto Mono"/>
                <a:sym typeface="Roboto Mono"/>
              </a:rPr>
              <a:t>Dense</a:t>
            </a:r>
            <a:r>
              <a:rPr lang="en" sz="1200">
                <a:solidFill>
                  <a:srgbClr val="FFFFFF"/>
                </a:solidFill>
                <a:latin typeface="Roboto Mono"/>
                <a:ea typeface="Roboto Mono"/>
                <a:cs typeface="Roboto Mono"/>
                <a:sym typeface="Roboto Mono"/>
              </a:rPr>
              <a:t>(</a:t>
            </a:r>
            <a:r>
              <a:rPr lang="en" sz="1200">
                <a:solidFill>
                  <a:srgbClr val="F0B82F"/>
                </a:solidFill>
                <a:latin typeface="Roboto Mono"/>
                <a:ea typeface="Roboto Mono"/>
                <a:cs typeface="Roboto Mono"/>
                <a:sym typeface="Roboto Mono"/>
              </a:rPr>
              <a:t>10</a:t>
            </a:r>
            <a:r>
              <a:rPr lang="en" sz="1200">
                <a:solidFill>
                  <a:srgbClr val="FFFFFF"/>
                </a:solidFill>
                <a:latin typeface="Roboto Mono"/>
                <a:ea typeface="Roboto Mono"/>
                <a:cs typeface="Roboto Mono"/>
                <a:sym typeface="Roboto Mono"/>
              </a:rPr>
              <a:t>, activation=tf.nn.softmax)</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model.compile(optimizer='</a:t>
            </a:r>
            <a:r>
              <a:rPr lang="en" sz="1200">
                <a:solidFill>
                  <a:srgbClr val="A1D467"/>
                </a:solidFill>
                <a:latin typeface="Roboto Mono"/>
                <a:ea typeface="Roboto Mono"/>
                <a:cs typeface="Roboto Mono"/>
                <a:sym typeface="Roboto Mono"/>
              </a:rPr>
              <a:t>adam</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loss='</a:t>
            </a:r>
            <a:r>
              <a:rPr lang="en" sz="1200">
                <a:solidFill>
                  <a:srgbClr val="A1D467"/>
                </a:solidFill>
                <a:latin typeface="Roboto Mono"/>
                <a:ea typeface="Roboto Mono"/>
                <a:cs typeface="Roboto Mono"/>
                <a:sym typeface="Roboto Mono"/>
              </a:rPr>
              <a:t>sparse_categorical_crossentropy</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metrics=['</a:t>
            </a:r>
            <a:r>
              <a:rPr lang="en" sz="1200">
                <a:solidFill>
                  <a:srgbClr val="A1D467"/>
                </a:solidFill>
                <a:latin typeface="Roboto Mono"/>
                <a:ea typeface="Roboto Mono"/>
                <a:cs typeface="Roboto Mono"/>
                <a:sym typeface="Roboto Mono"/>
              </a:rPr>
              <a:t>accuracy</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model.fit(x_train, y_train, epochs=</a:t>
            </a:r>
            <a:r>
              <a:rPr lang="en" sz="1200">
                <a:solidFill>
                  <a:srgbClr val="F0B82F"/>
                </a:solidFill>
                <a:latin typeface="Roboto Mono"/>
                <a:ea typeface="Roboto Mono"/>
                <a:cs typeface="Roboto Mono"/>
                <a:sym typeface="Roboto Mono"/>
              </a:rPr>
              <a:t>5</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model.evaluate(x_test, y_test)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endParaRPr sz="1200">
              <a:solidFill>
                <a:srgbClr val="FFFFFF"/>
              </a:solidFill>
              <a:latin typeface="Roboto Mono"/>
              <a:ea typeface="Roboto Mono"/>
              <a:cs typeface="Roboto Mono"/>
              <a:sym typeface="Roboto Mono"/>
            </a:endParaRPr>
          </a:p>
          <a:p>
            <a:pPr marL="0" lvl="0" indent="0" algn="l" rtl="0">
              <a:spcBef>
                <a:spcPts val="0"/>
              </a:spcBef>
              <a:spcAft>
                <a:spcPts val="1400"/>
              </a:spcAft>
              <a:buNone/>
            </a:pPr>
            <a:endParaRPr sz="1200">
              <a:solidFill>
                <a:srgbClr val="FFFFFF"/>
              </a:solidFill>
              <a:latin typeface="Roboto Mono"/>
              <a:ea typeface="Roboto Mono"/>
              <a:cs typeface="Roboto Mono"/>
              <a:sym typeface="Roboto Mon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End Slide">
  <p:cSld name="MAIN_POINT_1">
    <p:spTree>
      <p:nvGrpSpPr>
        <p:cNvPr id="1" name="Shape 194"/>
        <p:cNvGrpSpPr/>
        <p:nvPr/>
      </p:nvGrpSpPr>
      <p:grpSpPr>
        <a:xfrm>
          <a:off x="0" y="0"/>
          <a:ext cx="0" cy="0"/>
          <a:chOff x="0" y="0"/>
          <a:chExt cx="0" cy="0"/>
        </a:xfrm>
      </p:grpSpPr>
      <p:sp>
        <p:nvSpPr>
          <p:cNvPr id="195" name="Google Shape;195;p36"/>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6" name="Google Shape;196;p36"/>
          <p:cNvPicPr preferRelativeResize="0"/>
          <p:nvPr/>
        </p:nvPicPr>
        <p:blipFill>
          <a:blip r:embed="rId2">
            <a:alphaModFix/>
          </a:blip>
          <a:stretch>
            <a:fillRect/>
          </a:stretch>
        </p:blipFill>
        <p:spPr>
          <a:xfrm>
            <a:off x="-53075" y="-37350"/>
            <a:ext cx="9250150" cy="5218198"/>
          </a:xfrm>
          <a:prstGeom prst="rect">
            <a:avLst/>
          </a:prstGeom>
          <a:noFill/>
          <a:ln>
            <a:noFill/>
          </a:ln>
        </p:spPr>
      </p:pic>
      <p:sp>
        <p:nvSpPr>
          <p:cNvPr id="197" name="Google Shape;197;p36"/>
          <p:cNvSpPr txBox="1">
            <a:spLocks noGrp="1"/>
          </p:cNvSpPr>
          <p:nvPr>
            <p:ph type="title"/>
          </p:nvPr>
        </p:nvSpPr>
        <p:spPr>
          <a:xfrm>
            <a:off x="2339100" y="2478113"/>
            <a:ext cx="4465800" cy="717600"/>
          </a:xfrm>
          <a:prstGeom prst="rect">
            <a:avLst/>
          </a:prstGeom>
        </p:spPr>
        <p:txBody>
          <a:bodyPr spcFirstLastPara="1" wrap="square" lIns="57150" tIns="57150" rIns="57150" bIns="57150" anchor="b" anchorCtr="0">
            <a:noAutofit/>
          </a:bodyPr>
          <a:lstStyle>
            <a:lvl1pPr lvl="0" algn="ctr" rtl="0">
              <a:spcBef>
                <a:spcPts val="0"/>
              </a:spcBef>
              <a:spcAft>
                <a:spcPts val="0"/>
              </a:spcAft>
              <a:buNone/>
              <a:defRPr sz="3600">
                <a:solidFill>
                  <a:schemeClr val="lt1"/>
                </a:solidFill>
                <a:latin typeface="Google Sans Medium"/>
                <a:ea typeface="Google Sans Medium"/>
                <a:cs typeface="Google Sans Medium"/>
                <a:sym typeface="Google Sans Medium"/>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8"/>
        <p:cNvGrpSpPr/>
        <p:nvPr/>
      </p:nvGrpSpPr>
      <p:grpSpPr>
        <a:xfrm>
          <a:off x="0" y="0"/>
          <a:ext cx="0" cy="0"/>
          <a:chOff x="0" y="0"/>
          <a:chExt cx="0" cy="0"/>
        </a:xfrm>
      </p:grpSpPr>
      <p:sp>
        <p:nvSpPr>
          <p:cNvPr id="199" name="Google Shape;199;p37"/>
          <p:cNvSpPr txBox="1">
            <a:spLocks noGrp="1"/>
          </p:cNvSpPr>
          <p:nvPr>
            <p:ph type="ctrTitle"/>
          </p:nvPr>
        </p:nvSpPr>
        <p:spPr>
          <a:xfrm>
            <a:off x="311708" y="744575"/>
            <a:ext cx="8520600" cy="2052600"/>
          </a:xfrm>
          <a:prstGeom prst="rect">
            <a:avLst/>
          </a:prstGeom>
        </p:spPr>
        <p:txBody>
          <a:bodyPr spcFirstLastPara="1" wrap="square" lIns="57150" tIns="57150" rIns="57150" bIns="5715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0" name="Google Shape;200;p37"/>
          <p:cNvSpPr txBox="1">
            <a:spLocks noGrp="1"/>
          </p:cNvSpPr>
          <p:nvPr>
            <p:ph type="subTitle" idx="1"/>
          </p:nvPr>
        </p:nvSpPr>
        <p:spPr>
          <a:xfrm>
            <a:off x="311700" y="2834125"/>
            <a:ext cx="8520600" cy="792600"/>
          </a:xfrm>
          <a:prstGeom prst="rect">
            <a:avLst/>
          </a:prstGeom>
        </p:spPr>
        <p:txBody>
          <a:bodyPr spcFirstLastPara="1" wrap="square" lIns="57150" tIns="57150" rIns="57150" bIns="5715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1" name="Google Shape;201;p37"/>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445025"/>
            <a:ext cx="8520600" cy="572700"/>
          </a:xfrm>
          <a:prstGeom prst="rect">
            <a:avLst/>
          </a:prstGeom>
        </p:spPr>
        <p:txBody>
          <a:bodyPr spcFirstLastPara="1" wrap="square" lIns="57150" tIns="57150" rIns="57150" bIns="57150"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p:spPr>
        <p:txBody>
          <a:bodyPr spcFirstLastPara="1" wrap="square" lIns="57150" tIns="57150" rIns="57150" bIns="57150" anchor="t" anchorCtr="0">
            <a:noAutofit/>
          </a:bodyPr>
          <a:lstStyle>
            <a:lvl1pPr marL="457200" lvl="0" indent="-298450" rtl="0">
              <a:spcBef>
                <a:spcPts val="0"/>
              </a:spcBef>
              <a:spcAft>
                <a:spcPts val="0"/>
              </a:spcAft>
              <a:buSzPts val="1100"/>
              <a:buChar char="●"/>
              <a:defRPr/>
            </a:lvl1pPr>
            <a:lvl2pPr marL="914400" lvl="1" indent="-285750" rtl="0">
              <a:spcBef>
                <a:spcPts val="1000"/>
              </a:spcBef>
              <a:spcAft>
                <a:spcPts val="0"/>
              </a:spcAft>
              <a:buSzPts val="900"/>
              <a:buChar char="○"/>
              <a:defRPr/>
            </a:lvl2pPr>
            <a:lvl3pPr marL="1371600" lvl="2" indent="-285750" rtl="0">
              <a:spcBef>
                <a:spcPts val="1000"/>
              </a:spcBef>
              <a:spcAft>
                <a:spcPts val="0"/>
              </a:spcAft>
              <a:buSzPts val="900"/>
              <a:buChar char="■"/>
              <a:defRPr/>
            </a:lvl3pPr>
            <a:lvl4pPr marL="1828800" lvl="3" indent="-285750" rtl="0">
              <a:spcBef>
                <a:spcPts val="1000"/>
              </a:spcBef>
              <a:spcAft>
                <a:spcPts val="0"/>
              </a:spcAft>
              <a:buSzPts val="900"/>
              <a:buChar char="●"/>
              <a:defRPr/>
            </a:lvl4pPr>
            <a:lvl5pPr marL="2286000" lvl="4" indent="-285750" rtl="0">
              <a:spcBef>
                <a:spcPts val="1000"/>
              </a:spcBef>
              <a:spcAft>
                <a:spcPts val="0"/>
              </a:spcAft>
              <a:buSzPts val="900"/>
              <a:buChar char="○"/>
              <a:defRPr/>
            </a:lvl5pPr>
            <a:lvl6pPr marL="2743200" lvl="5" indent="-285750" rtl="0">
              <a:spcBef>
                <a:spcPts val="1000"/>
              </a:spcBef>
              <a:spcAft>
                <a:spcPts val="0"/>
              </a:spcAft>
              <a:buSzPts val="900"/>
              <a:buChar char="■"/>
              <a:defRPr/>
            </a:lvl6pPr>
            <a:lvl7pPr marL="3200400" lvl="6" indent="-285750" rtl="0">
              <a:spcBef>
                <a:spcPts val="1000"/>
              </a:spcBef>
              <a:spcAft>
                <a:spcPts val="0"/>
              </a:spcAft>
              <a:buSzPts val="900"/>
              <a:buChar char="●"/>
              <a:defRPr/>
            </a:lvl7pPr>
            <a:lvl8pPr marL="3657600" lvl="7" indent="-285750" rtl="0">
              <a:spcBef>
                <a:spcPts val="1000"/>
              </a:spcBef>
              <a:spcAft>
                <a:spcPts val="0"/>
              </a:spcAft>
              <a:buSzPts val="900"/>
              <a:buChar char="○"/>
              <a:defRPr/>
            </a:lvl8pPr>
            <a:lvl9pPr marL="4114800" lvl="8" indent="-285750" rtl="0">
              <a:spcBef>
                <a:spcPts val="1000"/>
              </a:spcBef>
              <a:spcAft>
                <a:spcPts val="1000"/>
              </a:spcAft>
              <a:buSzPts val="9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0"/>
        <p:cNvGrpSpPr/>
        <p:nvPr/>
      </p:nvGrpSpPr>
      <p:grpSpPr>
        <a:xfrm>
          <a:off x="0" y="0"/>
          <a:ext cx="0" cy="0"/>
          <a:chOff x="0" y="0"/>
          <a:chExt cx="0" cy="0"/>
        </a:xfrm>
      </p:grpSpPr>
      <p:sp>
        <p:nvSpPr>
          <p:cNvPr id="211" name="Google Shape;211;p40"/>
          <p:cNvSpPr/>
          <p:nvPr/>
        </p:nvSpPr>
        <p:spPr>
          <a:xfrm>
            <a:off x="0" y="2567700"/>
            <a:ext cx="9144000" cy="25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0"/>
          <p:cNvSpPr txBox="1">
            <a:spLocks noGrp="1"/>
          </p:cNvSpPr>
          <p:nvPr>
            <p:ph type="subTitle" idx="1"/>
          </p:nvPr>
        </p:nvSpPr>
        <p:spPr>
          <a:xfrm>
            <a:off x="725400" y="4621272"/>
            <a:ext cx="6704700" cy="2925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200">
                <a:solidFill>
                  <a:srgbClr val="FFFFFF"/>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213" name="Google Shape;213;p40"/>
          <p:cNvSpPr txBox="1">
            <a:spLocks noGrp="1"/>
          </p:cNvSpPr>
          <p:nvPr>
            <p:ph type="title"/>
          </p:nvPr>
        </p:nvSpPr>
        <p:spPr>
          <a:xfrm>
            <a:off x="707050" y="734125"/>
            <a:ext cx="7282800" cy="1782300"/>
          </a:xfrm>
          <a:prstGeom prst="rect">
            <a:avLst/>
          </a:prstGeom>
        </p:spPr>
        <p:txBody>
          <a:bodyPr spcFirstLastPara="1" wrap="square" lIns="57150" tIns="57150" rIns="57150" bIns="57150" anchor="b" anchorCtr="0">
            <a:noAutofit/>
          </a:bodyPr>
          <a:lstStyle>
            <a:lvl1pPr lvl="0" rtl="0">
              <a:spcBef>
                <a:spcPts val="0"/>
              </a:spcBef>
              <a:spcAft>
                <a:spcPts val="0"/>
              </a:spcAft>
              <a:buNone/>
              <a:defRPr sz="3600">
                <a:solidFill>
                  <a:srgbClr val="425066"/>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40"/>
          <p:cNvSpPr txBox="1">
            <a:spLocks noGrp="1"/>
          </p:cNvSpPr>
          <p:nvPr>
            <p:ph type="subTitle" idx="2"/>
          </p:nvPr>
        </p:nvSpPr>
        <p:spPr>
          <a:xfrm>
            <a:off x="726225" y="2779945"/>
            <a:ext cx="7121100" cy="1604700"/>
          </a:xfrm>
          <a:prstGeom prst="rect">
            <a:avLst/>
          </a:prstGeom>
        </p:spPr>
        <p:txBody>
          <a:bodyPr spcFirstLastPara="1" wrap="square" lIns="57150" tIns="57150" rIns="57150" bIns="57150"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215" name="Google Shape;215;p40"/>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16" name="Google Shape;216;p40"/>
          <p:cNvSpPr/>
          <p:nvPr/>
        </p:nvSpPr>
        <p:spPr>
          <a:xfrm>
            <a:off x="799929" y="2756349"/>
            <a:ext cx="351900" cy="3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 name="Google Shape;217;p40"/>
          <p:cNvPicPr preferRelativeResize="0"/>
          <p:nvPr/>
        </p:nvPicPr>
        <p:blipFill>
          <a:blip r:embed="rId2">
            <a:alphaModFix/>
          </a:blip>
          <a:stretch>
            <a:fillRect/>
          </a:stretch>
        </p:blipFill>
        <p:spPr>
          <a:xfrm>
            <a:off x="83800" y="52400"/>
            <a:ext cx="1300951" cy="393600"/>
          </a:xfrm>
          <a:prstGeom prst="rect">
            <a:avLst/>
          </a:prstGeom>
          <a:noFill/>
          <a:ln>
            <a:noFill/>
          </a:ln>
        </p:spPr>
      </p:pic>
      <p:pic>
        <p:nvPicPr>
          <p:cNvPr id="218" name="Google Shape;218;p40"/>
          <p:cNvPicPr preferRelativeResize="0"/>
          <p:nvPr/>
        </p:nvPicPr>
        <p:blipFill>
          <a:blip r:embed="rId3">
            <a:alphaModFix/>
          </a:blip>
          <a:stretch>
            <a:fillRect/>
          </a:stretch>
        </p:blipFill>
        <p:spPr>
          <a:xfrm>
            <a:off x="5231575" y="-142750"/>
            <a:ext cx="3912426" cy="29661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19"/>
        <p:cNvGrpSpPr/>
        <p:nvPr/>
      </p:nvGrpSpPr>
      <p:grpSpPr>
        <a:xfrm>
          <a:off x="0" y="0"/>
          <a:ext cx="0" cy="0"/>
          <a:chOff x="0" y="0"/>
          <a:chExt cx="0" cy="0"/>
        </a:xfrm>
      </p:grpSpPr>
      <p:sp>
        <p:nvSpPr>
          <p:cNvPr id="220" name="Google Shape;220;p41"/>
          <p:cNvSpPr/>
          <p:nvPr/>
        </p:nvSpPr>
        <p:spPr>
          <a:xfrm>
            <a:off x="0" y="1345400"/>
            <a:ext cx="9144000" cy="37980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1"/>
          <p:cNvSpPr txBox="1">
            <a:spLocks noGrp="1"/>
          </p:cNvSpPr>
          <p:nvPr>
            <p:ph type="subTitle" idx="1"/>
          </p:nvPr>
        </p:nvSpPr>
        <p:spPr>
          <a:xfrm>
            <a:off x="725400" y="4621272"/>
            <a:ext cx="6704700" cy="2925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200">
                <a:solidFill>
                  <a:srgbClr val="FFFFFF"/>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222" name="Google Shape;222;p41"/>
          <p:cNvSpPr txBox="1">
            <a:spLocks noGrp="1"/>
          </p:cNvSpPr>
          <p:nvPr>
            <p:ph type="title"/>
          </p:nvPr>
        </p:nvSpPr>
        <p:spPr>
          <a:xfrm>
            <a:off x="707050" y="234675"/>
            <a:ext cx="7282800" cy="1062600"/>
          </a:xfrm>
          <a:prstGeom prst="rect">
            <a:avLst/>
          </a:prstGeom>
        </p:spPr>
        <p:txBody>
          <a:bodyPr spcFirstLastPara="1" wrap="square" lIns="57150" tIns="57150" rIns="57150" bIns="57150" anchor="b" anchorCtr="0">
            <a:noAutofit/>
          </a:bodyPr>
          <a:lstStyle>
            <a:lvl1pPr lvl="0" rtl="0">
              <a:spcBef>
                <a:spcPts val="0"/>
              </a:spcBef>
              <a:spcAft>
                <a:spcPts val="0"/>
              </a:spcAft>
              <a:buNone/>
              <a:defRPr sz="3600">
                <a:solidFill>
                  <a:srgbClr val="425066"/>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 name="Google Shape;223;p41"/>
          <p:cNvSpPr txBox="1">
            <a:spLocks noGrp="1"/>
          </p:cNvSpPr>
          <p:nvPr>
            <p:ph type="subTitle" idx="2"/>
          </p:nvPr>
        </p:nvSpPr>
        <p:spPr>
          <a:xfrm>
            <a:off x="726225" y="1551870"/>
            <a:ext cx="7121100" cy="1604700"/>
          </a:xfrm>
          <a:prstGeom prst="rect">
            <a:avLst/>
          </a:prstGeom>
        </p:spPr>
        <p:txBody>
          <a:bodyPr spcFirstLastPara="1" wrap="square" lIns="57150" tIns="57150" rIns="57150" bIns="57150"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224" name="Google Shape;224;p41"/>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25" name="Google Shape;225;p41"/>
          <p:cNvPicPr preferRelativeResize="0"/>
          <p:nvPr/>
        </p:nvPicPr>
        <p:blipFill>
          <a:blip r:embed="rId2">
            <a:alphaModFix/>
          </a:blip>
          <a:stretch>
            <a:fillRect/>
          </a:stretch>
        </p:blipFill>
        <p:spPr>
          <a:xfrm>
            <a:off x="83800" y="52400"/>
            <a:ext cx="1300951"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py" type="titleOnly">
  <p:cSld name="TITLE_ONLY">
    <p:spTree>
      <p:nvGrpSpPr>
        <p:cNvPr id="1" name="Shape 226"/>
        <p:cNvGrpSpPr/>
        <p:nvPr/>
      </p:nvGrpSpPr>
      <p:grpSpPr>
        <a:xfrm>
          <a:off x="0" y="0"/>
          <a:ext cx="0" cy="0"/>
          <a:chOff x="0" y="0"/>
          <a:chExt cx="0" cy="0"/>
        </a:xfrm>
      </p:grpSpPr>
      <p:sp>
        <p:nvSpPr>
          <p:cNvPr id="227" name="Google Shape;227;p42"/>
          <p:cNvSpPr txBox="1">
            <a:spLocks noGrp="1"/>
          </p:cNvSpPr>
          <p:nvPr>
            <p:ph type="title"/>
          </p:nvPr>
        </p:nvSpPr>
        <p:spPr>
          <a:xfrm>
            <a:off x="739450" y="767820"/>
            <a:ext cx="6704700" cy="450600"/>
          </a:xfrm>
          <a:prstGeom prst="rect">
            <a:avLst/>
          </a:prstGeom>
        </p:spPr>
        <p:txBody>
          <a:bodyPr spcFirstLastPara="1" wrap="square" lIns="57150" tIns="57150" rIns="57150" bIns="57150" anchor="t" anchorCtr="0">
            <a:no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 name="Google Shape;228;p42"/>
          <p:cNvSpPr txBox="1">
            <a:spLocks noGrp="1"/>
          </p:cNvSpPr>
          <p:nvPr>
            <p:ph type="subTitle" idx="1"/>
          </p:nvPr>
        </p:nvSpPr>
        <p:spPr>
          <a:xfrm>
            <a:off x="739450" y="1386600"/>
            <a:ext cx="5211600" cy="581700"/>
          </a:xfrm>
          <a:prstGeom prst="rect">
            <a:avLst/>
          </a:prstGeom>
        </p:spPr>
        <p:txBody>
          <a:bodyPr spcFirstLastPara="1" wrap="square" lIns="57150" tIns="57150" rIns="57150" bIns="57150" anchor="t" anchorCtr="0">
            <a:no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229" name="Google Shape;229;p42"/>
          <p:cNvSpPr txBox="1">
            <a:spLocks noGrp="1"/>
          </p:cNvSpPr>
          <p:nvPr>
            <p:ph type="subTitle" idx="2"/>
          </p:nvPr>
        </p:nvSpPr>
        <p:spPr>
          <a:xfrm>
            <a:off x="739450" y="2233575"/>
            <a:ext cx="4367700" cy="15738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230" name="Google Shape;230;p42"/>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31" name="Google Shape;231;p42"/>
          <p:cNvPicPr preferRelativeResize="0"/>
          <p:nvPr/>
        </p:nvPicPr>
        <p:blipFill rotWithShape="1">
          <a:blip r:embed="rId2">
            <a:alphaModFix/>
          </a:blip>
          <a:srcRect l="59587" b="52604"/>
          <a:stretch/>
        </p:blipFill>
        <p:spPr>
          <a:xfrm>
            <a:off x="7297130" y="0"/>
            <a:ext cx="1846872" cy="1218422"/>
          </a:xfrm>
          <a:prstGeom prst="rect">
            <a:avLst/>
          </a:prstGeom>
          <a:noFill/>
          <a:ln>
            <a:noFill/>
          </a:ln>
        </p:spPr>
      </p:pic>
      <p:cxnSp>
        <p:nvCxnSpPr>
          <p:cNvPr id="232" name="Google Shape;232;p42"/>
          <p:cNvCxnSpPr/>
          <p:nvPr/>
        </p:nvCxnSpPr>
        <p:spPr>
          <a:xfrm>
            <a:off x="791925" y="2095800"/>
            <a:ext cx="4367700" cy="0"/>
          </a:xfrm>
          <a:prstGeom prst="straightConnector1">
            <a:avLst/>
          </a:prstGeom>
          <a:noFill/>
          <a:ln w="19050" cap="flat" cmpd="sng">
            <a:solidFill>
              <a:srgbClr val="E6E6E6"/>
            </a:solidFill>
            <a:prstDash val="solid"/>
            <a:round/>
            <a:headEnd type="none" w="med" len="med"/>
            <a:tailEnd type="none" w="med" len="med"/>
          </a:ln>
        </p:spPr>
      </p:cxnSp>
      <p:sp>
        <p:nvSpPr>
          <p:cNvPr id="233" name="Google Shape;233;p42"/>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4" name="Google Shape;234;p42"/>
          <p:cNvPicPr preferRelativeResize="0"/>
          <p:nvPr/>
        </p:nvPicPr>
        <p:blipFill rotWithShape="1">
          <a:blip r:embed="rId3">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py 1">
  <p:cSld name="TITLE_ONLY_2">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xfrm>
            <a:off x="739450" y="463020"/>
            <a:ext cx="6704700" cy="450600"/>
          </a:xfrm>
          <a:prstGeom prst="rect">
            <a:avLst/>
          </a:prstGeom>
        </p:spPr>
        <p:txBody>
          <a:bodyPr spcFirstLastPara="1" wrap="square" lIns="57150" tIns="57150" rIns="57150" bIns="57150" anchor="t" anchorCtr="0">
            <a:noAutofit/>
          </a:bodyPr>
          <a:lstStyle>
            <a:lvl1pPr lvl="0" rtl="0">
              <a:spcBef>
                <a:spcPts val="0"/>
              </a:spcBef>
              <a:spcAft>
                <a:spcPts val="0"/>
              </a:spcAft>
              <a:buNone/>
              <a:defRPr sz="3400">
                <a:solidFill>
                  <a:srgbClr val="FF6F00"/>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 name="Google Shape;237;p43"/>
          <p:cNvSpPr txBox="1">
            <a:spLocks noGrp="1"/>
          </p:cNvSpPr>
          <p:nvPr>
            <p:ph type="subTitle" idx="1"/>
          </p:nvPr>
        </p:nvSpPr>
        <p:spPr>
          <a:xfrm>
            <a:off x="739450" y="1081800"/>
            <a:ext cx="5211600" cy="581700"/>
          </a:xfrm>
          <a:prstGeom prst="rect">
            <a:avLst/>
          </a:prstGeom>
        </p:spPr>
        <p:txBody>
          <a:bodyPr spcFirstLastPara="1" wrap="square" lIns="57150" tIns="57150" rIns="57150" bIns="57150" anchor="t" anchorCtr="0">
            <a:noAutofit/>
          </a:bodyPr>
          <a:lstStyle>
            <a:lvl1pPr lvl="0" rtl="0">
              <a:spcBef>
                <a:spcPts val="0"/>
              </a:spcBef>
              <a:spcAft>
                <a:spcPts val="0"/>
              </a:spcAft>
              <a:buNone/>
              <a:defRPr sz="2400">
                <a:solidFill>
                  <a:srgbClr val="425066"/>
                </a:solidFill>
                <a:latin typeface="Google Sans"/>
                <a:ea typeface="Google Sans"/>
                <a:cs typeface="Google Sans"/>
                <a:sym typeface="Google Sans"/>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238" name="Google Shape;238;p43"/>
          <p:cNvSpPr txBox="1">
            <a:spLocks noGrp="1"/>
          </p:cNvSpPr>
          <p:nvPr>
            <p:ph type="subTitle" idx="2"/>
          </p:nvPr>
        </p:nvSpPr>
        <p:spPr>
          <a:xfrm>
            <a:off x="739450" y="1623975"/>
            <a:ext cx="4367700" cy="15738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200">
                <a:solidFill>
                  <a:srgbClr val="425066"/>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239" name="Google Shape;239;p43"/>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0" name="Google Shape;240;p43"/>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43"/>
          <p:cNvPicPr preferRelativeResize="0"/>
          <p:nvPr/>
        </p:nvPicPr>
        <p:blipFill rotWithShape="1">
          <a:blip r:embed="rId2">
            <a:alphaModFix/>
          </a:blip>
          <a:srcRect l="7309" t="4404" r="7300" b="4404"/>
          <a:stretch/>
        </p:blipFill>
        <p:spPr>
          <a:xfrm>
            <a:off x="57106" y="59150"/>
            <a:ext cx="374094" cy="393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p:cSld name="MAIN_POINT">
    <p:spTree>
      <p:nvGrpSpPr>
        <p:cNvPr id="1" name="Shape 242"/>
        <p:cNvGrpSpPr/>
        <p:nvPr/>
      </p:nvGrpSpPr>
      <p:grpSpPr>
        <a:xfrm>
          <a:off x="0" y="0"/>
          <a:ext cx="0" cy="0"/>
          <a:chOff x="0" y="0"/>
          <a:chExt cx="0" cy="0"/>
        </a:xfrm>
      </p:grpSpPr>
      <p:sp>
        <p:nvSpPr>
          <p:cNvPr id="243" name="Google Shape;243;p44"/>
          <p:cNvSpPr/>
          <p:nvPr/>
        </p:nvSpPr>
        <p:spPr>
          <a:xfrm>
            <a:off x="172350" y="151950"/>
            <a:ext cx="8799300" cy="4839600"/>
          </a:xfrm>
          <a:prstGeom prst="rect">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4"/>
          <p:cNvSpPr txBox="1">
            <a:spLocks noGrp="1"/>
          </p:cNvSpPr>
          <p:nvPr>
            <p:ph type="subTitle" idx="1"/>
          </p:nvPr>
        </p:nvSpPr>
        <p:spPr>
          <a:xfrm>
            <a:off x="1925850" y="3197185"/>
            <a:ext cx="4054800" cy="7419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800" b="1">
                <a:solidFill>
                  <a:srgbClr val="FF6F00"/>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245" name="Google Shape;245;p44"/>
          <p:cNvSpPr txBox="1">
            <a:spLocks noGrp="1"/>
          </p:cNvSpPr>
          <p:nvPr>
            <p:ph type="subTitle" idx="2"/>
          </p:nvPr>
        </p:nvSpPr>
        <p:spPr>
          <a:xfrm>
            <a:off x="1925850" y="2073100"/>
            <a:ext cx="5531700" cy="1101600"/>
          </a:xfrm>
          <a:prstGeom prst="rect">
            <a:avLst/>
          </a:prstGeom>
        </p:spPr>
        <p:txBody>
          <a:bodyPr spcFirstLastPara="1" wrap="square" lIns="57150" tIns="57150" rIns="57150" bIns="57150" anchor="t" anchorCtr="0">
            <a:noAutofit/>
          </a:bodyPr>
          <a:lstStyle>
            <a:lvl1pPr lvl="0" rtl="0">
              <a:spcBef>
                <a:spcPts val="0"/>
              </a:spcBef>
              <a:spcAft>
                <a:spcPts val="0"/>
              </a:spcAft>
              <a:buNone/>
              <a:defRPr sz="1600">
                <a:solidFill>
                  <a:srgbClr val="425066"/>
                </a:solidFill>
                <a:latin typeface="Roboto"/>
                <a:ea typeface="Roboto"/>
                <a:cs typeface="Roboto"/>
                <a:sym typeface="Roboto"/>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1000"/>
              </a:spcAft>
              <a:buNone/>
              <a:defRPr/>
            </a:lvl9pPr>
          </a:lstStyle>
          <a:p>
            <a:endParaRPr/>
          </a:p>
        </p:txBody>
      </p:sp>
      <p:sp>
        <p:nvSpPr>
          <p:cNvPr id="246" name="Google Shape;246;p44"/>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7" name="Google Shape;247;p44"/>
          <p:cNvSpPr/>
          <p:nvPr/>
        </p:nvSpPr>
        <p:spPr>
          <a:xfrm>
            <a:off x="1999800" y="1905648"/>
            <a:ext cx="504000" cy="37800"/>
          </a:xfrm>
          <a:prstGeom prst="rect">
            <a:avLst/>
          </a:prstGeom>
          <a:solidFill>
            <a:srgbClr val="FF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de" type="blank">
  <p:cSld name="BLANK">
    <p:spTree>
      <p:nvGrpSpPr>
        <p:cNvPr id="1" name="Shape 248"/>
        <p:cNvGrpSpPr/>
        <p:nvPr/>
      </p:nvGrpSpPr>
      <p:grpSpPr>
        <a:xfrm>
          <a:off x="0" y="0"/>
          <a:ext cx="0" cy="0"/>
          <a:chOff x="0" y="0"/>
          <a:chExt cx="0" cy="0"/>
        </a:xfrm>
      </p:grpSpPr>
      <p:sp>
        <p:nvSpPr>
          <p:cNvPr id="249" name="Google Shape;249;p45"/>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0" name="Google Shape;250;p45"/>
          <p:cNvSpPr/>
          <p:nvPr/>
        </p:nvSpPr>
        <p:spPr>
          <a:xfrm>
            <a:off x="-44975" y="-44975"/>
            <a:ext cx="9271500" cy="5261400"/>
          </a:xfrm>
          <a:prstGeom prst="rect">
            <a:avLst/>
          </a:prstGeom>
          <a:solidFill>
            <a:srgbClr val="425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5"/>
          <p:cNvSpPr txBox="1"/>
          <p:nvPr/>
        </p:nvSpPr>
        <p:spPr>
          <a:xfrm>
            <a:off x="451200" y="477600"/>
            <a:ext cx="8241600" cy="41883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200">
                <a:solidFill>
                  <a:srgbClr val="4CCCDE"/>
                </a:solidFill>
                <a:latin typeface="Roboto Mono"/>
                <a:ea typeface="Roboto Mono"/>
                <a:cs typeface="Roboto Mono"/>
                <a:sym typeface="Roboto Mono"/>
              </a:rPr>
              <a:t>import</a:t>
            </a:r>
            <a:r>
              <a:rPr lang="en" sz="1200">
                <a:solidFill>
                  <a:srgbClr val="FFFFFF"/>
                </a:solidFill>
                <a:latin typeface="Roboto Mono"/>
                <a:ea typeface="Roboto Mono"/>
                <a:cs typeface="Roboto Mono"/>
                <a:sym typeface="Roboto Mono"/>
              </a:rPr>
              <a:t> tensorflow </a:t>
            </a:r>
            <a:r>
              <a:rPr lang="en" sz="1200">
                <a:solidFill>
                  <a:srgbClr val="4CCCDE"/>
                </a:solidFill>
                <a:latin typeface="Roboto Mono"/>
                <a:ea typeface="Roboto Mono"/>
                <a:cs typeface="Roboto Mono"/>
                <a:sym typeface="Roboto Mono"/>
              </a:rPr>
              <a:t>as</a:t>
            </a:r>
            <a:r>
              <a:rPr lang="en" sz="1200">
                <a:solidFill>
                  <a:srgbClr val="FFFFFF"/>
                </a:solidFill>
                <a:latin typeface="Roboto Mono"/>
                <a:ea typeface="Roboto Mono"/>
                <a:cs typeface="Roboto Mono"/>
                <a:sym typeface="Roboto Mono"/>
              </a:rPr>
              <a:t> tf</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mnist = tf.keras.datasets.mnist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(x_train, y_train),(x_test, y_test) = mnist.load_data()</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x_train, x_test = x_train / </a:t>
            </a:r>
            <a:r>
              <a:rPr lang="en" sz="1200">
                <a:solidFill>
                  <a:srgbClr val="F0B82F"/>
                </a:solidFill>
                <a:latin typeface="Roboto Mono"/>
                <a:ea typeface="Roboto Mono"/>
                <a:cs typeface="Roboto Mono"/>
                <a:sym typeface="Roboto Mono"/>
              </a:rPr>
              <a:t>255.0</a:t>
            </a:r>
            <a:r>
              <a:rPr lang="en" sz="1200">
                <a:solidFill>
                  <a:srgbClr val="FFFFFF"/>
                </a:solidFill>
                <a:latin typeface="Roboto Mono"/>
                <a:ea typeface="Roboto Mono"/>
                <a:cs typeface="Roboto Mono"/>
                <a:sym typeface="Roboto Mono"/>
              </a:rPr>
              <a:t>, x_test / </a:t>
            </a:r>
            <a:r>
              <a:rPr lang="en" sz="1200">
                <a:solidFill>
                  <a:srgbClr val="F0B82F"/>
                </a:solidFill>
                <a:latin typeface="Roboto Mono"/>
                <a:ea typeface="Roboto Mono"/>
                <a:cs typeface="Roboto Mono"/>
                <a:sym typeface="Roboto Mono"/>
              </a:rPr>
              <a:t>255.0</a:t>
            </a:r>
            <a:endParaRPr sz="1200">
              <a:solidFill>
                <a:srgbClr val="F0B82F"/>
              </a:solidFill>
              <a:latin typeface="Roboto Mono"/>
              <a:ea typeface="Roboto Mono"/>
              <a:cs typeface="Roboto Mono"/>
              <a:sym typeface="Roboto Mono"/>
            </a:endParaRPr>
          </a:p>
          <a:p>
            <a:pPr marL="0" lvl="0" indent="0" algn="l" rtl="0">
              <a:lnSpc>
                <a:spcPct val="120000"/>
              </a:lnSpc>
              <a:spcBef>
                <a:spcPts val="0"/>
              </a:spcBef>
              <a:spcAft>
                <a:spcPts val="0"/>
              </a:spcAft>
              <a:buNone/>
            </a:pP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model = tf.keras.models.</a:t>
            </a:r>
            <a:r>
              <a:rPr lang="en" sz="1200">
                <a:solidFill>
                  <a:srgbClr val="D296DD"/>
                </a:solidFill>
                <a:latin typeface="Roboto Mono"/>
                <a:ea typeface="Roboto Mono"/>
                <a:cs typeface="Roboto Mono"/>
                <a:sym typeface="Roboto Mono"/>
              </a:rPr>
              <a:t>Sequential</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tf.keras.layers.</a:t>
            </a:r>
            <a:r>
              <a:rPr lang="en" sz="1200">
                <a:solidFill>
                  <a:srgbClr val="D296DD"/>
                </a:solidFill>
                <a:latin typeface="Roboto Mono"/>
                <a:ea typeface="Roboto Mono"/>
                <a:cs typeface="Roboto Mono"/>
                <a:sym typeface="Roboto Mono"/>
              </a:rPr>
              <a:t>Flatten</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tf.keras.layers.</a:t>
            </a:r>
            <a:r>
              <a:rPr lang="en" sz="1200">
                <a:solidFill>
                  <a:srgbClr val="D296DD"/>
                </a:solidFill>
                <a:latin typeface="Roboto Mono"/>
                <a:ea typeface="Roboto Mono"/>
                <a:cs typeface="Roboto Mono"/>
                <a:sym typeface="Roboto Mono"/>
              </a:rPr>
              <a:t>Dense</a:t>
            </a:r>
            <a:r>
              <a:rPr lang="en" sz="1200">
                <a:solidFill>
                  <a:srgbClr val="FFFFFF"/>
                </a:solidFill>
                <a:latin typeface="Roboto Mono"/>
                <a:ea typeface="Roboto Mono"/>
                <a:cs typeface="Roboto Mono"/>
                <a:sym typeface="Roboto Mono"/>
              </a:rPr>
              <a:t>(</a:t>
            </a:r>
            <a:r>
              <a:rPr lang="en" sz="1200">
                <a:solidFill>
                  <a:srgbClr val="F0B82F"/>
                </a:solidFill>
                <a:latin typeface="Roboto Mono"/>
                <a:ea typeface="Roboto Mono"/>
                <a:cs typeface="Roboto Mono"/>
                <a:sym typeface="Roboto Mono"/>
              </a:rPr>
              <a:t>512</a:t>
            </a:r>
            <a:r>
              <a:rPr lang="en" sz="1200">
                <a:solidFill>
                  <a:srgbClr val="FFFFFF"/>
                </a:solidFill>
                <a:latin typeface="Roboto Mono"/>
                <a:ea typeface="Roboto Mono"/>
                <a:cs typeface="Roboto Mono"/>
                <a:sym typeface="Roboto Mono"/>
              </a:rPr>
              <a:t>, activation=tf.nn.relu),</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tf.keras.layers.</a:t>
            </a:r>
            <a:r>
              <a:rPr lang="en" sz="1200">
                <a:solidFill>
                  <a:srgbClr val="D296DD"/>
                </a:solidFill>
                <a:latin typeface="Roboto Mono"/>
                <a:ea typeface="Roboto Mono"/>
                <a:cs typeface="Roboto Mono"/>
                <a:sym typeface="Roboto Mono"/>
              </a:rPr>
              <a:t>Dropout</a:t>
            </a:r>
            <a:r>
              <a:rPr lang="en" sz="1200">
                <a:solidFill>
                  <a:srgbClr val="FFFFFF"/>
                </a:solidFill>
                <a:latin typeface="Roboto Mono"/>
                <a:ea typeface="Roboto Mono"/>
                <a:cs typeface="Roboto Mono"/>
                <a:sym typeface="Roboto Mono"/>
              </a:rPr>
              <a:t>(</a:t>
            </a:r>
            <a:r>
              <a:rPr lang="en" sz="1200">
                <a:solidFill>
                  <a:srgbClr val="F0B82F"/>
                </a:solidFill>
                <a:latin typeface="Roboto Mono"/>
                <a:ea typeface="Roboto Mono"/>
                <a:cs typeface="Roboto Mono"/>
                <a:sym typeface="Roboto Mono"/>
              </a:rPr>
              <a:t>0.2</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tf.keras.layers.</a:t>
            </a:r>
            <a:r>
              <a:rPr lang="en" sz="1200">
                <a:solidFill>
                  <a:srgbClr val="D296DD"/>
                </a:solidFill>
                <a:latin typeface="Roboto Mono"/>
                <a:ea typeface="Roboto Mono"/>
                <a:cs typeface="Roboto Mono"/>
                <a:sym typeface="Roboto Mono"/>
              </a:rPr>
              <a:t>Dense</a:t>
            </a:r>
            <a:r>
              <a:rPr lang="en" sz="1200">
                <a:solidFill>
                  <a:srgbClr val="FFFFFF"/>
                </a:solidFill>
                <a:latin typeface="Roboto Mono"/>
                <a:ea typeface="Roboto Mono"/>
                <a:cs typeface="Roboto Mono"/>
                <a:sym typeface="Roboto Mono"/>
              </a:rPr>
              <a:t>(</a:t>
            </a:r>
            <a:r>
              <a:rPr lang="en" sz="1200">
                <a:solidFill>
                  <a:srgbClr val="F0B82F"/>
                </a:solidFill>
                <a:latin typeface="Roboto Mono"/>
                <a:ea typeface="Roboto Mono"/>
                <a:cs typeface="Roboto Mono"/>
                <a:sym typeface="Roboto Mono"/>
              </a:rPr>
              <a:t>10</a:t>
            </a:r>
            <a:r>
              <a:rPr lang="en" sz="1200">
                <a:solidFill>
                  <a:srgbClr val="FFFFFF"/>
                </a:solidFill>
                <a:latin typeface="Roboto Mono"/>
                <a:ea typeface="Roboto Mono"/>
                <a:cs typeface="Roboto Mono"/>
                <a:sym typeface="Roboto Mono"/>
              </a:rPr>
              <a:t>, activation=tf.nn.softmax)</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model.compile(optimizer='</a:t>
            </a:r>
            <a:r>
              <a:rPr lang="en" sz="1200">
                <a:solidFill>
                  <a:srgbClr val="A1D467"/>
                </a:solidFill>
                <a:latin typeface="Roboto Mono"/>
                <a:ea typeface="Roboto Mono"/>
                <a:cs typeface="Roboto Mono"/>
                <a:sym typeface="Roboto Mono"/>
              </a:rPr>
              <a:t>adam</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loss='</a:t>
            </a:r>
            <a:r>
              <a:rPr lang="en" sz="1200">
                <a:solidFill>
                  <a:srgbClr val="A1D467"/>
                </a:solidFill>
                <a:latin typeface="Roboto Mono"/>
                <a:ea typeface="Roboto Mono"/>
                <a:cs typeface="Roboto Mono"/>
                <a:sym typeface="Roboto Mono"/>
              </a:rPr>
              <a:t>sparse_categorical_crossentropy</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              metrics=['</a:t>
            </a:r>
            <a:r>
              <a:rPr lang="en" sz="1200">
                <a:solidFill>
                  <a:srgbClr val="A1D467"/>
                </a:solidFill>
                <a:latin typeface="Roboto Mono"/>
                <a:ea typeface="Roboto Mono"/>
                <a:cs typeface="Roboto Mono"/>
                <a:sym typeface="Roboto Mono"/>
              </a:rPr>
              <a:t>accuracy</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model.fit(x_train, y_train, epochs=</a:t>
            </a:r>
            <a:r>
              <a:rPr lang="en" sz="1200">
                <a:solidFill>
                  <a:srgbClr val="F0B82F"/>
                </a:solidFill>
                <a:latin typeface="Roboto Mono"/>
                <a:ea typeface="Roboto Mono"/>
                <a:cs typeface="Roboto Mono"/>
                <a:sym typeface="Roboto Mono"/>
              </a:rPr>
              <a:t>5</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r>
              <a:rPr lang="en" sz="1200">
                <a:solidFill>
                  <a:srgbClr val="FFFFFF"/>
                </a:solidFill>
                <a:latin typeface="Roboto Mono"/>
                <a:ea typeface="Roboto Mono"/>
                <a:cs typeface="Roboto Mono"/>
                <a:sym typeface="Roboto Mono"/>
              </a:rPr>
              <a:t>model.evaluate(x_test, y_test)</a:t>
            </a:r>
            <a:endParaRPr sz="1200">
              <a:solidFill>
                <a:srgbClr val="FFFFFF"/>
              </a:solidFill>
              <a:latin typeface="Roboto Mono"/>
              <a:ea typeface="Roboto Mono"/>
              <a:cs typeface="Roboto Mono"/>
              <a:sym typeface="Roboto Mono"/>
            </a:endParaRPr>
          </a:p>
          <a:p>
            <a:pPr marL="0" lvl="0" indent="0" algn="l" rtl="0">
              <a:lnSpc>
                <a:spcPct val="120000"/>
              </a:lnSpc>
              <a:spcBef>
                <a:spcPts val="0"/>
              </a:spcBef>
              <a:spcAft>
                <a:spcPts val="0"/>
              </a:spcAft>
              <a:buNone/>
            </a:pPr>
            <a:endParaRPr sz="1200">
              <a:solidFill>
                <a:srgbClr val="FFFFFF"/>
              </a:solidFill>
              <a:latin typeface="Roboto Mono"/>
              <a:ea typeface="Roboto Mono"/>
              <a:cs typeface="Roboto Mono"/>
              <a:sym typeface="Roboto Mono"/>
            </a:endParaRPr>
          </a:p>
          <a:p>
            <a:pPr marL="0" lvl="0" indent="0" algn="l" rtl="0">
              <a:spcBef>
                <a:spcPts val="0"/>
              </a:spcBef>
              <a:spcAft>
                <a:spcPts val="1400"/>
              </a:spcAft>
              <a:buNone/>
            </a:pPr>
            <a:endParaRPr sz="1200">
              <a:solidFill>
                <a:srgbClr val="FFFFFF"/>
              </a:solidFill>
              <a:latin typeface="Roboto Mono"/>
              <a:ea typeface="Roboto Mono"/>
              <a:cs typeface="Roboto Mono"/>
              <a:sym typeface="Roboto Mon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46"/>
          <p:cNvSpPr txBox="1">
            <a:spLocks noGrp="1"/>
          </p:cNvSpPr>
          <p:nvPr>
            <p:ph type="title"/>
          </p:nvPr>
        </p:nvSpPr>
        <p:spPr>
          <a:xfrm>
            <a:off x="311700" y="445025"/>
            <a:ext cx="8520600" cy="572700"/>
          </a:xfrm>
          <a:prstGeom prst="rect">
            <a:avLst/>
          </a:prstGeom>
        </p:spPr>
        <p:txBody>
          <a:bodyPr spcFirstLastPara="1" wrap="square" lIns="57150" tIns="57150" rIns="57150" bIns="57150"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54" name="Google Shape;254;p46"/>
          <p:cNvSpPr txBox="1">
            <a:spLocks noGrp="1"/>
          </p:cNvSpPr>
          <p:nvPr>
            <p:ph type="body" idx="1"/>
          </p:nvPr>
        </p:nvSpPr>
        <p:spPr>
          <a:xfrm>
            <a:off x="311700" y="1152475"/>
            <a:ext cx="8520600" cy="3416400"/>
          </a:xfrm>
          <a:prstGeom prst="rect">
            <a:avLst/>
          </a:prstGeom>
        </p:spPr>
        <p:txBody>
          <a:bodyPr spcFirstLastPara="1" wrap="square" lIns="57150" tIns="57150" rIns="57150" bIns="57150" anchor="t" anchorCtr="0">
            <a:noAutofit/>
          </a:bodyPr>
          <a:lstStyle>
            <a:lvl1pPr marL="457200" lvl="0" indent="-298450" rtl="0">
              <a:spcBef>
                <a:spcPts val="0"/>
              </a:spcBef>
              <a:spcAft>
                <a:spcPts val="0"/>
              </a:spcAft>
              <a:buSzPts val="1100"/>
              <a:buChar char="●"/>
              <a:defRPr/>
            </a:lvl1pPr>
            <a:lvl2pPr marL="914400" lvl="1" indent="-285750" rtl="0">
              <a:spcBef>
                <a:spcPts val="1000"/>
              </a:spcBef>
              <a:spcAft>
                <a:spcPts val="0"/>
              </a:spcAft>
              <a:buSzPts val="900"/>
              <a:buChar char="○"/>
              <a:defRPr/>
            </a:lvl2pPr>
            <a:lvl3pPr marL="1371600" lvl="2" indent="-285750" rtl="0">
              <a:spcBef>
                <a:spcPts val="1000"/>
              </a:spcBef>
              <a:spcAft>
                <a:spcPts val="0"/>
              </a:spcAft>
              <a:buSzPts val="900"/>
              <a:buChar char="■"/>
              <a:defRPr/>
            </a:lvl3pPr>
            <a:lvl4pPr marL="1828800" lvl="3" indent="-285750" rtl="0">
              <a:spcBef>
                <a:spcPts val="1000"/>
              </a:spcBef>
              <a:spcAft>
                <a:spcPts val="0"/>
              </a:spcAft>
              <a:buSzPts val="900"/>
              <a:buChar char="●"/>
              <a:defRPr/>
            </a:lvl4pPr>
            <a:lvl5pPr marL="2286000" lvl="4" indent="-285750" rtl="0">
              <a:spcBef>
                <a:spcPts val="1000"/>
              </a:spcBef>
              <a:spcAft>
                <a:spcPts val="0"/>
              </a:spcAft>
              <a:buSzPts val="900"/>
              <a:buChar char="○"/>
              <a:defRPr/>
            </a:lvl5pPr>
            <a:lvl6pPr marL="2743200" lvl="5" indent="-285750" rtl="0">
              <a:spcBef>
                <a:spcPts val="1000"/>
              </a:spcBef>
              <a:spcAft>
                <a:spcPts val="0"/>
              </a:spcAft>
              <a:buSzPts val="900"/>
              <a:buChar char="■"/>
              <a:defRPr/>
            </a:lvl6pPr>
            <a:lvl7pPr marL="3200400" lvl="6" indent="-285750" rtl="0">
              <a:spcBef>
                <a:spcPts val="1000"/>
              </a:spcBef>
              <a:spcAft>
                <a:spcPts val="0"/>
              </a:spcAft>
              <a:buSzPts val="900"/>
              <a:buChar char="●"/>
              <a:defRPr/>
            </a:lvl7pPr>
            <a:lvl8pPr marL="3657600" lvl="7" indent="-285750" rtl="0">
              <a:spcBef>
                <a:spcPts val="1000"/>
              </a:spcBef>
              <a:spcAft>
                <a:spcPts val="0"/>
              </a:spcAft>
              <a:buSzPts val="900"/>
              <a:buChar char="○"/>
              <a:defRPr/>
            </a:lvl8pPr>
            <a:lvl9pPr marL="4114800" lvl="8" indent="-285750" rtl="0">
              <a:spcBef>
                <a:spcPts val="1000"/>
              </a:spcBef>
              <a:spcAft>
                <a:spcPts val="1000"/>
              </a:spcAft>
              <a:buSzPts val="900"/>
              <a:buChar char="■"/>
              <a:defRPr/>
            </a:lvl9pPr>
          </a:lstStyle>
          <a:p>
            <a:endParaRPr/>
          </a:p>
        </p:txBody>
      </p:sp>
      <p:sp>
        <p:nvSpPr>
          <p:cNvPr id="255" name="Google Shape;255;p46"/>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Graphic 1">
  <p:cSld name="Graphic 1">
    <p:spTree>
      <p:nvGrpSpPr>
        <p:cNvPr id="1" name="Shape 55"/>
        <p:cNvGrpSpPr/>
        <p:nvPr/>
      </p:nvGrpSpPr>
      <p:grpSpPr>
        <a:xfrm>
          <a:off x="0" y="0"/>
          <a:ext cx="0" cy="0"/>
          <a:chOff x="0" y="0"/>
          <a:chExt cx="0" cy="0"/>
        </a:xfrm>
      </p:grpSpPr>
      <p:sp>
        <p:nvSpPr>
          <p:cNvPr id="56" name="Google Shape;56;p14"/>
          <p:cNvSpPr/>
          <p:nvPr/>
        </p:nvSpPr>
        <p:spPr>
          <a:xfrm rot="10800000" flipH="1">
            <a:off x="4599766" y="-15000"/>
            <a:ext cx="4553700" cy="5168400"/>
          </a:xfrm>
          <a:prstGeom prst="rect">
            <a:avLst/>
          </a:prstGeom>
          <a:solidFill>
            <a:srgbClr val="428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a:off x="4677100" y="2953925"/>
            <a:ext cx="4399500" cy="4399500"/>
          </a:xfrm>
          <a:prstGeom prst="arc">
            <a:avLst>
              <a:gd name="adj1" fmla="val 16200000"/>
              <a:gd name="adj2" fmla="val 0"/>
            </a:avLst>
          </a:prstGeom>
          <a:noFill/>
          <a:ln w="152400" cap="flat" cmpd="sng">
            <a:solidFill>
              <a:srgbClr val="3DD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rot="-5400000">
            <a:off x="4677100" y="2954000"/>
            <a:ext cx="4399500" cy="4399500"/>
          </a:xfrm>
          <a:prstGeom prst="arc">
            <a:avLst>
              <a:gd name="adj1" fmla="val 16200000"/>
              <a:gd name="adj2" fmla="val 0"/>
            </a:avLst>
          </a:prstGeom>
          <a:noFill/>
          <a:ln w="152400" cap="flat" cmpd="sng">
            <a:solidFill>
              <a:srgbClr val="3DDC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rot="-3820021">
            <a:off x="4606339" y="-2206768"/>
            <a:ext cx="4538003" cy="4538003"/>
          </a:xfrm>
          <a:prstGeom prst="chord">
            <a:avLst>
              <a:gd name="adj1" fmla="val 3702389"/>
              <a:gd name="adj2" fmla="val 14744524"/>
            </a:avLst>
          </a:prstGeom>
          <a:solidFill>
            <a:srgbClr val="3DD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txBox="1">
            <a:spLocks noGrp="1"/>
          </p:cNvSpPr>
          <p:nvPr>
            <p:ph type="title"/>
          </p:nvPr>
        </p:nvSpPr>
        <p:spPr>
          <a:xfrm>
            <a:off x="300500" y="990000"/>
            <a:ext cx="3126600" cy="489900"/>
          </a:xfrm>
          <a:prstGeom prst="rect">
            <a:avLst/>
          </a:prstGeom>
          <a:noFill/>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sz="1600">
                <a:latin typeface="Roboto"/>
                <a:ea typeface="Roboto"/>
                <a:cs typeface="Roboto"/>
                <a:sym typeface="Roboto"/>
              </a:defRPr>
            </a:lvl2pPr>
            <a:lvl3pPr lvl="2" rtl="0">
              <a:spcBef>
                <a:spcPts val="0"/>
              </a:spcBef>
              <a:spcAft>
                <a:spcPts val="0"/>
              </a:spcAft>
              <a:buNone/>
              <a:defRPr sz="1600">
                <a:latin typeface="Roboto"/>
                <a:ea typeface="Roboto"/>
                <a:cs typeface="Roboto"/>
                <a:sym typeface="Roboto"/>
              </a:defRPr>
            </a:lvl3pPr>
            <a:lvl4pPr lvl="3" rtl="0">
              <a:spcBef>
                <a:spcPts val="0"/>
              </a:spcBef>
              <a:spcAft>
                <a:spcPts val="0"/>
              </a:spcAft>
              <a:buNone/>
              <a:defRPr sz="1600">
                <a:latin typeface="Roboto"/>
                <a:ea typeface="Roboto"/>
                <a:cs typeface="Roboto"/>
                <a:sym typeface="Roboto"/>
              </a:defRPr>
            </a:lvl4pPr>
            <a:lvl5pPr lvl="4" rtl="0">
              <a:spcBef>
                <a:spcPts val="0"/>
              </a:spcBef>
              <a:spcAft>
                <a:spcPts val="0"/>
              </a:spcAft>
              <a:buNone/>
              <a:defRPr sz="1600">
                <a:latin typeface="Roboto"/>
                <a:ea typeface="Roboto"/>
                <a:cs typeface="Roboto"/>
                <a:sym typeface="Roboto"/>
              </a:defRPr>
            </a:lvl5pPr>
            <a:lvl6pPr lvl="5" rtl="0">
              <a:spcBef>
                <a:spcPts val="0"/>
              </a:spcBef>
              <a:spcAft>
                <a:spcPts val="0"/>
              </a:spcAft>
              <a:buNone/>
              <a:defRPr sz="1600">
                <a:latin typeface="Roboto"/>
                <a:ea typeface="Roboto"/>
                <a:cs typeface="Roboto"/>
                <a:sym typeface="Roboto"/>
              </a:defRPr>
            </a:lvl6pPr>
            <a:lvl7pPr lvl="6" rtl="0">
              <a:spcBef>
                <a:spcPts val="0"/>
              </a:spcBef>
              <a:spcAft>
                <a:spcPts val="0"/>
              </a:spcAft>
              <a:buNone/>
              <a:defRPr sz="1600">
                <a:latin typeface="Roboto"/>
                <a:ea typeface="Roboto"/>
                <a:cs typeface="Roboto"/>
                <a:sym typeface="Roboto"/>
              </a:defRPr>
            </a:lvl7pPr>
            <a:lvl8pPr lvl="7" rtl="0">
              <a:spcBef>
                <a:spcPts val="0"/>
              </a:spcBef>
              <a:spcAft>
                <a:spcPts val="0"/>
              </a:spcAft>
              <a:buNone/>
              <a:defRPr sz="1600">
                <a:latin typeface="Roboto"/>
                <a:ea typeface="Roboto"/>
                <a:cs typeface="Roboto"/>
                <a:sym typeface="Roboto"/>
              </a:defRPr>
            </a:lvl8pPr>
            <a:lvl9pPr lvl="8" rtl="0">
              <a:spcBef>
                <a:spcPts val="0"/>
              </a:spcBef>
              <a:spcAft>
                <a:spcPts val="0"/>
              </a:spcAft>
              <a:buNone/>
              <a:defRPr sz="1600">
                <a:latin typeface="Roboto"/>
                <a:ea typeface="Roboto"/>
                <a:cs typeface="Roboto"/>
                <a:sym typeface="Roboto"/>
              </a:defRPr>
            </a:lvl9pPr>
          </a:lstStyle>
          <a:p>
            <a:endParaRPr/>
          </a:p>
        </p:txBody>
      </p:sp>
      <p:sp>
        <p:nvSpPr>
          <p:cNvPr id="61" name="Google Shape;61;p14"/>
          <p:cNvSpPr txBox="1">
            <a:spLocks noGrp="1"/>
          </p:cNvSpPr>
          <p:nvPr>
            <p:ph type="title" idx="2"/>
          </p:nvPr>
        </p:nvSpPr>
        <p:spPr>
          <a:xfrm>
            <a:off x="300500" y="1479926"/>
            <a:ext cx="3126600" cy="657900"/>
          </a:xfrm>
          <a:prstGeom prst="rect">
            <a:avLst/>
          </a:prstGeom>
          <a:noFill/>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000">
                <a:latin typeface="Roboto"/>
                <a:ea typeface="Roboto"/>
                <a:cs typeface="Roboto"/>
                <a:sym typeface="Roboto"/>
              </a:defRPr>
            </a:lvl1pPr>
            <a:lvl2pPr lvl="1" rtl="0">
              <a:spcBef>
                <a:spcPts val="600"/>
              </a:spcBef>
              <a:spcAft>
                <a:spcPts val="0"/>
              </a:spcAft>
              <a:buNone/>
              <a:defRPr sz="900">
                <a:latin typeface="Roboto"/>
                <a:ea typeface="Roboto"/>
                <a:cs typeface="Roboto"/>
                <a:sym typeface="Roboto"/>
              </a:defRPr>
            </a:lvl2pPr>
            <a:lvl3pPr lvl="2" rtl="0">
              <a:spcBef>
                <a:spcPts val="0"/>
              </a:spcBef>
              <a:spcAft>
                <a:spcPts val="0"/>
              </a:spcAft>
              <a:buNone/>
              <a:defRPr sz="900">
                <a:latin typeface="Roboto"/>
                <a:ea typeface="Roboto"/>
                <a:cs typeface="Roboto"/>
                <a:sym typeface="Roboto"/>
              </a:defRPr>
            </a:lvl3pPr>
            <a:lvl4pPr lvl="3" rtl="0">
              <a:spcBef>
                <a:spcPts val="0"/>
              </a:spcBef>
              <a:spcAft>
                <a:spcPts val="0"/>
              </a:spcAft>
              <a:buNone/>
              <a:defRPr sz="900">
                <a:latin typeface="Roboto"/>
                <a:ea typeface="Roboto"/>
                <a:cs typeface="Roboto"/>
                <a:sym typeface="Roboto"/>
              </a:defRPr>
            </a:lvl4pPr>
            <a:lvl5pPr lvl="4" rtl="0">
              <a:spcBef>
                <a:spcPts val="0"/>
              </a:spcBef>
              <a:spcAft>
                <a:spcPts val="0"/>
              </a:spcAft>
              <a:buNone/>
              <a:defRPr sz="900">
                <a:latin typeface="Roboto"/>
                <a:ea typeface="Roboto"/>
                <a:cs typeface="Roboto"/>
                <a:sym typeface="Roboto"/>
              </a:defRPr>
            </a:lvl5pPr>
            <a:lvl6pPr lvl="5" rtl="0">
              <a:spcBef>
                <a:spcPts val="0"/>
              </a:spcBef>
              <a:spcAft>
                <a:spcPts val="0"/>
              </a:spcAft>
              <a:buNone/>
              <a:defRPr sz="900">
                <a:latin typeface="Roboto"/>
                <a:ea typeface="Roboto"/>
                <a:cs typeface="Roboto"/>
                <a:sym typeface="Roboto"/>
              </a:defRPr>
            </a:lvl6pPr>
            <a:lvl7pPr lvl="6" rtl="0">
              <a:spcBef>
                <a:spcPts val="0"/>
              </a:spcBef>
              <a:spcAft>
                <a:spcPts val="0"/>
              </a:spcAft>
              <a:buNone/>
              <a:defRPr sz="900">
                <a:latin typeface="Roboto"/>
                <a:ea typeface="Roboto"/>
                <a:cs typeface="Roboto"/>
                <a:sym typeface="Roboto"/>
              </a:defRPr>
            </a:lvl7pPr>
            <a:lvl8pPr lvl="7" rtl="0">
              <a:spcBef>
                <a:spcPts val="0"/>
              </a:spcBef>
              <a:spcAft>
                <a:spcPts val="0"/>
              </a:spcAft>
              <a:buNone/>
              <a:defRPr sz="900">
                <a:latin typeface="Roboto"/>
                <a:ea typeface="Roboto"/>
                <a:cs typeface="Roboto"/>
                <a:sym typeface="Roboto"/>
              </a:defRPr>
            </a:lvl8pPr>
            <a:lvl9pPr lvl="8" rtl="0">
              <a:spcBef>
                <a:spcPts val="0"/>
              </a:spcBef>
              <a:spcAft>
                <a:spcPts val="0"/>
              </a:spcAft>
              <a:buNone/>
              <a:defRPr sz="900">
                <a:latin typeface="Roboto"/>
                <a:ea typeface="Roboto"/>
                <a:cs typeface="Roboto"/>
                <a:sym typeface="Roboto"/>
              </a:defRPr>
            </a:lvl9pPr>
          </a:lstStyle>
          <a:p>
            <a:endParaRPr/>
          </a:p>
        </p:txBody>
      </p:sp>
      <p:sp>
        <p:nvSpPr>
          <p:cNvPr id="62" name="Google Shape;62;p14"/>
          <p:cNvSpPr txBox="1">
            <a:spLocks noGrp="1"/>
          </p:cNvSpPr>
          <p:nvPr>
            <p:ph type="title" idx="3"/>
          </p:nvPr>
        </p:nvSpPr>
        <p:spPr>
          <a:xfrm>
            <a:off x="300500" y="257525"/>
            <a:ext cx="4273200" cy="7326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2400" b="1">
                <a:latin typeface="Roboto"/>
                <a:ea typeface="Roboto"/>
                <a:cs typeface="Roboto"/>
                <a:sym typeface="Roboto"/>
              </a:defRPr>
            </a:lvl1pPr>
            <a:lvl2pPr lvl="1" rtl="0">
              <a:spcBef>
                <a:spcPts val="0"/>
              </a:spcBef>
              <a:spcAft>
                <a:spcPts val="0"/>
              </a:spcAft>
              <a:buNone/>
              <a:defRPr sz="2400" b="1">
                <a:latin typeface="Roboto"/>
                <a:ea typeface="Roboto"/>
                <a:cs typeface="Roboto"/>
                <a:sym typeface="Roboto"/>
              </a:defRPr>
            </a:lvl2pPr>
            <a:lvl3pPr lvl="2" rtl="0">
              <a:spcBef>
                <a:spcPts val="0"/>
              </a:spcBef>
              <a:spcAft>
                <a:spcPts val="0"/>
              </a:spcAft>
              <a:buNone/>
              <a:defRPr sz="2400" b="1">
                <a:latin typeface="Roboto"/>
                <a:ea typeface="Roboto"/>
                <a:cs typeface="Roboto"/>
                <a:sym typeface="Roboto"/>
              </a:defRPr>
            </a:lvl3pPr>
            <a:lvl4pPr lvl="3" rtl="0">
              <a:spcBef>
                <a:spcPts val="0"/>
              </a:spcBef>
              <a:spcAft>
                <a:spcPts val="0"/>
              </a:spcAft>
              <a:buNone/>
              <a:defRPr sz="2400" b="1">
                <a:latin typeface="Roboto"/>
                <a:ea typeface="Roboto"/>
                <a:cs typeface="Roboto"/>
                <a:sym typeface="Roboto"/>
              </a:defRPr>
            </a:lvl4pPr>
            <a:lvl5pPr lvl="4" rtl="0">
              <a:spcBef>
                <a:spcPts val="0"/>
              </a:spcBef>
              <a:spcAft>
                <a:spcPts val="0"/>
              </a:spcAft>
              <a:buNone/>
              <a:defRPr sz="2400" b="1">
                <a:latin typeface="Roboto"/>
                <a:ea typeface="Roboto"/>
                <a:cs typeface="Roboto"/>
                <a:sym typeface="Roboto"/>
              </a:defRPr>
            </a:lvl5pPr>
            <a:lvl6pPr lvl="5" rtl="0">
              <a:spcBef>
                <a:spcPts val="0"/>
              </a:spcBef>
              <a:spcAft>
                <a:spcPts val="0"/>
              </a:spcAft>
              <a:buNone/>
              <a:defRPr sz="2400" b="1">
                <a:latin typeface="Roboto"/>
                <a:ea typeface="Roboto"/>
                <a:cs typeface="Roboto"/>
                <a:sym typeface="Roboto"/>
              </a:defRPr>
            </a:lvl6pPr>
            <a:lvl7pPr lvl="6" rtl="0">
              <a:spcBef>
                <a:spcPts val="0"/>
              </a:spcBef>
              <a:spcAft>
                <a:spcPts val="0"/>
              </a:spcAft>
              <a:buNone/>
              <a:defRPr sz="2400" b="1">
                <a:latin typeface="Roboto"/>
                <a:ea typeface="Roboto"/>
                <a:cs typeface="Roboto"/>
                <a:sym typeface="Roboto"/>
              </a:defRPr>
            </a:lvl7pPr>
            <a:lvl8pPr lvl="7" rtl="0">
              <a:spcBef>
                <a:spcPts val="0"/>
              </a:spcBef>
              <a:spcAft>
                <a:spcPts val="0"/>
              </a:spcAft>
              <a:buNone/>
              <a:defRPr sz="2400" b="1">
                <a:latin typeface="Roboto"/>
                <a:ea typeface="Roboto"/>
                <a:cs typeface="Roboto"/>
                <a:sym typeface="Roboto"/>
              </a:defRPr>
            </a:lvl8pPr>
            <a:lvl9pPr lvl="8" rtl="0">
              <a:spcBef>
                <a:spcPts val="0"/>
              </a:spcBef>
              <a:spcAft>
                <a:spcPts val="0"/>
              </a:spcAft>
              <a:buNone/>
              <a:defRPr sz="2400" b="1">
                <a:latin typeface="Roboto"/>
                <a:ea typeface="Roboto"/>
                <a:cs typeface="Roboto"/>
                <a:sym typeface="Roboto"/>
              </a:defRPr>
            </a:lvl9pPr>
          </a:lstStyle>
          <a:p>
            <a:endParaRPr/>
          </a:p>
        </p:txBody>
      </p:sp>
      <p:pic>
        <p:nvPicPr>
          <p:cNvPr id="63" name="Google Shape;63;p14"/>
          <p:cNvPicPr preferRelativeResize="0"/>
          <p:nvPr/>
        </p:nvPicPr>
        <p:blipFill rotWithShape="1">
          <a:blip r:embed="rId2">
            <a:alphaModFix/>
          </a:blip>
          <a:srcRect l="26139" t="40717" r="39936" b="40719"/>
          <a:stretch/>
        </p:blipFill>
        <p:spPr>
          <a:xfrm>
            <a:off x="8135725" y="4798231"/>
            <a:ext cx="626400" cy="191905"/>
          </a:xfrm>
          <a:prstGeom prst="rect">
            <a:avLst/>
          </a:prstGeom>
          <a:noFill/>
          <a:ln>
            <a:noFill/>
          </a:ln>
        </p:spPr>
      </p:pic>
      <p:sp>
        <p:nvSpPr>
          <p:cNvPr id="64" name="Google Shape;64;p14"/>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00">
                <a:solidFill>
                  <a:srgbClr val="000000"/>
                </a:solidFill>
                <a:latin typeface="Roboto"/>
                <a:ea typeface="Roboto"/>
                <a:cs typeface="Roboto"/>
                <a:sym typeface="Roboto"/>
              </a:rPr>
              <a:t>This work is licensed under the </a:t>
            </a:r>
            <a:r>
              <a:rPr lang="en" sz="600" u="sng">
                <a:solidFill>
                  <a:srgbClr val="000000"/>
                </a:solidFill>
                <a:latin typeface="Roboto"/>
                <a:ea typeface="Roboto"/>
                <a:cs typeface="Roboto"/>
                <a:sym typeface="Roboto"/>
                <a:hlinkClick r:id="rId3">
                  <a:extLst>
                    <a:ext uri="{A12FA001-AC4F-418D-AE19-62706E023703}">
                      <ahyp:hlinkClr xmlns:ahyp="http://schemas.microsoft.com/office/drawing/2018/hyperlinkcolor" val="tx"/>
                    </a:ext>
                  </a:extLst>
                </a:hlinkClick>
              </a:rPr>
              <a:t>Apache 2.0 License</a:t>
            </a:r>
            <a:endParaRPr sz="60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242137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a:noFill/>
          <a:ln>
            <a:noFill/>
          </a:ln>
        </p:spPr>
        <p:txBody>
          <a:bodyPr spcFirstLastPara="1" wrap="square" lIns="57150" tIns="57150" rIns="57150" bIns="57150" anchor="t" anchorCtr="0">
            <a:noAutofit/>
          </a:bodyPr>
          <a:lstStyle>
            <a:lvl1pPr lvl="0" rtl="0">
              <a:spcBef>
                <a:spcPts val="0"/>
              </a:spcBef>
              <a:spcAft>
                <a:spcPts val="0"/>
              </a:spcAft>
              <a:buClr>
                <a:schemeClr val="dk1"/>
              </a:buClr>
              <a:buSzPts val="1800"/>
              <a:buNone/>
              <a:defRPr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32" name="Google Shape;132;p25"/>
          <p:cNvSpPr txBox="1">
            <a:spLocks noGrp="1"/>
          </p:cNvSpPr>
          <p:nvPr>
            <p:ph type="body" idx="1"/>
          </p:nvPr>
        </p:nvSpPr>
        <p:spPr>
          <a:xfrm>
            <a:off x="311700" y="1152475"/>
            <a:ext cx="8520600" cy="3416400"/>
          </a:xfrm>
          <a:prstGeom prst="rect">
            <a:avLst/>
          </a:prstGeom>
          <a:noFill/>
          <a:ln>
            <a:noFill/>
          </a:ln>
        </p:spPr>
        <p:txBody>
          <a:bodyPr spcFirstLastPara="1" wrap="square" lIns="57150" tIns="57150" rIns="57150" bIns="57150" anchor="t" anchorCtr="0">
            <a:noAutofit/>
          </a:bodyPr>
          <a:lstStyle>
            <a:lvl1pPr marL="457200" lvl="0" indent="-298450" rtl="0">
              <a:lnSpc>
                <a:spcPct val="115000"/>
              </a:lnSpc>
              <a:spcBef>
                <a:spcPts val="0"/>
              </a:spcBef>
              <a:spcAft>
                <a:spcPts val="0"/>
              </a:spcAft>
              <a:buClr>
                <a:schemeClr val="dk2"/>
              </a:buClr>
              <a:buSzPts val="1100"/>
              <a:buChar char="●"/>
              <a:defRPr sz="1100">
                <a:solidFill>
                  <a:schemeClr val="dk2"/>
                </a:solidFill>
              </a:defRPr>
            </a:lvl1pPr>
            <a:lvl2pPr marL="914400" lvl="1" indent="-285750" rtl="0">
              <a:lnSpc>
                <a:spcPct val="115000"/>
              </a:lnSpc>
              <a:spcBef>
                <a:spcPts val="1000"/>
              </a:spcBef>
              <a:spcAft>
                <a:spcPts val="0"/>
              </a:spcAft>
              <a:buClr>
                <a:schemeClr val="dk2"/>
              </a:buClr>
              <a:buSzPts val="900"/>
              <a:buChar char="○"/>
              <a:defRPr sz="900">
                <a:solidFill>
                  <a:schemeClr val="dk2"/>
                </a:solidFill>
              </a:defRPr>
            </a:lvl2pPr>
            <a:lvl3pPr marL="1371600" lvl="2" indent="-285750" rtl="0">
              <a:lnSpc>
                <a:spcPct val="115000"/>
              </a:lnSpc>
              <a:spcBef>
                <a:spcPts val="1000"/>
              </a:spcBef>
              <a:spcAft>
                <a:spcPts val="0"/>
              </a:spcAft>
              <a:buClr>
                <a:schemeClr val="dk2"/>
              </a:buClr>
              <a:buSzPts val="900"/>
              <a:buChar char="■"/>
              <a:defRPr sz="900">
                <a:solidFill>
                  <a:schemeClr val="dk2"/>
                </a:solidFill>
              </a:defRPr>
            </a:lvl3pPr>
            <a:lvl4pPr marL="1828800" lvl="3" indent="-285750" rtl="0">
              <a:lnSpc>
                <a:spcPct val="115000"/>
              </a:lnSpc>
              <a:spcBef>
                <a:spcPts val="1000"/>
              </a:spcBef>
              <a:spcAft>
                <a:spcPts val="0"/>
              </a:spcAft>
              <a:buClr>
                <a:schemeClr val="dk2"/>
              </a:buClr>
              <a:buSzPts val="900"/>
              <a:buChar char="●"/>
              <a:defRPr sz="900">
                <a:solidFill>
                  <a:schemeClr val="dk2"/>
                </a:solidFill>
              </a:defRPr>
            </a:lvl4pPr>
            <a:lvl5pPr marL="2286000" lvl="4" indent="-285750" rtl="0">
              <a:lnSpc>
                <a:spcPct val="115000"/>
              </a:lnSpc>
              <a:spcBef>
                <a:spcPts val="1000"/>
              </a:spcBef>
              <a:spcAft>
                <a:spcPts val="0"/>
              </a:spcAft>
              <a:buClr>
                <a:schemeClr val="dk2"/>
              </a:buClr>
              <a:buSzPts val="900"/>
              <a:buChar char="○"/>
              <a:defRPr sz="900">
                <a:solidFill>
                  <a:schemeClr val="dk2"/>
                </a:solidFill>
              </a:defRPr>
            </a:lvl5pPr>
            <a:lvl6pPr marL="2743200" lvl="5" indent="-285750" rtl="0">
              <a:lnSpc>
                <a:spcPct val="115000"/>
              </a:lnSpc>
              <a:spcBef>
                <a:spcPts val="1000"/>
              </a:spcBef>
              <a:spcAft>
                <a:spcPts val="0"/>
              </a:spcAft>
              <a:buClr>
                <a:schemeClr val="dk2"/>
              </a:buClr>
              <a:buSzPts val="900"/>
              <a:buChar char="■"/>
              <a:defRPr sz="900">
                <a:solidFill>
                  <a:schemeClr val="dk2"/>
                </a:solidFill>
              </a:defRPr>
            </a:lvl6pPr>
            <a:lvl7pPr marL="3200400" lvl="6" indent="-285750" rtl="0">
              <a:lnSpc>
                <a:spcPct val="115000"/>
              </a:lnSpc>
              <a:spcBef>
                <a:spcPts val="1000"/>
              </a:spcBef>
              <a:spcAft>
                <a:spcPts val="0"/>
              </a:spcAft>
              <a:buClr>
                <a:schemeClr val="dk2"/>
              </a:buClr>
              <a:buSzPts val="900"/>
              <a:buChar char="●"/>
              <a:defRPr sz="900">
                <a:solidFill>
                  <a:schemeClr val="dk2"/>
                </a:solidFill>
              </a:defRPr>
            </a:lvl7pPr>
            <a:lvl8pPr marL="3657600" lvl="7" indent="-285750" rtl="0">
              <a:lnSpc>
                <a:spcPct val="115000"/>
              </a:lnSpc>
              <a:spcBef>
                <a:spcPts val="1000"/>
              </a:spcBef>
              <a:spcAft>
                <a:spcPts val="0"/>
              </a:spcAft>
              <a:buClr>
                <a:schemeClr val="dk2"/>
              </a:buClr>
              <a:buSzPts val="900"/>
              <a:buChar char="○"/>
              <a:defRPr sz="900">
                <a:solidFill>
                  <a:schemeClr val="dk2"/>
                </a:solidFill>
              </a:defRPr>
            </a:lvl8pPr>
            <a:lvl9pPr marL="4114800" lvl="8" indent="-285750" rtl="0">
              <a:lnSpc>
                <a:spcPct val="115000"/>
              </a:lnSpc>
              <a:spcBef>
                <a:spcPts val="1000"/>
              </a:spcBef>
              <a:spcAft>
                <a:spcPts val="1000"/>
              </a:spcAft>
              <a:buClr>
                <a:schemeClr val="dk2"/>
              </a:buClr>
              <a:buSzPts val="900"/>
              <a:buChar char="■"/>
              <a:defRPr sz="900">
                <a:solidFill>
                  <a:schemeClr val="dk2"/>
                </a:solidFill>
              </a:defRPr>
            </a:lvl9pPr>
          </a:lstStyle>
          <a:p>
            <a:endParaRPr/>
          </a:p>
        </p:txBody>
      </p:sp>
      <p:sp>
        <p:nvSpPr>
          <p:cNvPr id="133" name="Google Shape;133;p25"/>
          <p:cNvSpPr txBox="1">
            <a:spLocks noGrp="1"/>
          </p:cNvSpPr>
          <p:nvPr>
            <p:ph type="sldNum" idx="12"/>
          </p:nvPr>
        </p:nvSpPr>
        <p:spPr>
          <a:xfrm>
            <a:off x="8472458" y="4663217"/>
            <a:ext cx="548700" cy="393600"/>
          </a:xfrm>
          <a:prstGeom prst="rect">
            <a:avLst/>
          </a:prstGeom>
          <a:noFill/>
          <a:ln>
            <a:noFill/>
          </a:ln>
        </p:spPr>
        <p:txBody>
          <a:bodyPr spcFirstLastPara="1" wrap="square" lIns="57150" tIns="57150" rIns="57150" bIns="57150" anchor="ctr" anchorCtr="0">
            <a:noAutofit/>
          </a:bodyPr>
          <a:lstStyle>
            <a:lvl1pPr lvl="0" algn="r" rtl="0">
              <a:buNone/>
              <a:defRPr sz="600">
                <a:solidFill>
                  <a:schemeClr val="dk2"/>
                </a:solidFill>
              </a:defRPr>
            </a:lvl1pPr>
            <a:lvl2pPr lvl="1" algn="r" rtl="0">
              <a:buNone/>
              <a:defRPr sz="600">
                <a:solidFill>
                  <a:schemeClr val="dk2"/>
                </a:solidFill>
              </a:defRPr>
            </a:lvl2pPr>
            <a:lvl3pPr lvl="2" algn="r" rtl="0">
              <a:buNone/>
              <a:defRPr sz="600">
                <a:solidFill>
                  <a:schemeClr val="dk2"/>
                </a:solidFill>
              </a:defRPr>
            </a:lvl3pPr>
            <a:lvl4pPr lvl="3" algn="r" rtl="0">
              <a:buNone/>
              <a:defRPr sz="600">
                <a:solidFill>
                  <a:schemeClr val="dk2"/>
                </a:solidFill>
              </a:defRPr>
            </a:lvl4pPr>
            <a:lvl5pPr lvl="4" algn="r" rtl="0">
              <a:buNone/>
              <a:defRPr sz="600">
                <a:solidFill>
                  <a:schemeClr val="dk2"/>
                </a:solidFill>
              </a:defRPr>
            </a:lvl5pPr>
            <a:lvl6pPr lvl="5" algn="r" rtl="0">
              <a:buNone/>
              <a:defRPr sz="600">
                <a:solidFill>
                  <a:schemeClr val="dk2"/>
                </a:solidFill>
              </a:defRPr>
            </a:lvl6pPr>
            <a:lvl7pPr lvl="6" algn="r" rtl="0">
              <a:buNone/>
              <a:defRPr sz="600">
                <a:solidFill>
                  <a:schemeClr val="dk2"/>
                </a:solidFill>
              </a:defRPr>
            </a:lvl7pPr>
            <a:lvl8pPr lvl="7" algn="r" rtl="0">
              <a:buNone/>
              <a:defRPr sz="600">
                <a:solidFill>
                  <a:schemeClr val="dk2"/>
                </a:solidFill>
              </a:defRPr>
            </a:lvl8pPr>
            <a:lvl9pPr lvl="8" algn="r" rtl="0">
              <a:buNone/>
              <a:defRPr sz="6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6"/>
        <p:cNvGrpSpPr/>
        <p:nvPr/>
      </p:nvGrpSpPr>
      <p:grpSpPr>
        <a:xfrm>
          <a:off x="0" y="0"/>
          <a:ext cx="0" cy="0"/>
          <a:chOff x="0" y="0"/>
          <a:chExt cx="0" cy="0"/>
        </a:xfrm>
      </p:grpSpPr>
      <p:sp>
        <p:nvSpPr>
          <p:cNvPr id="207" name="Google Shape;207;p39"/>
          <p:cNvSpPr txBox="1">
            <a:spLocks noGrp="1"/>
          </p:cNvSpPr>
          <p:nvPr>
            <p:ph type="title"/>
          </p:nvPr>
        </p:nvSpPr>
        <p:spPr>
          <a:xfrm>
            <a:off x="311700" y="445025"/>
            <a:ext cx="8520600" cy="572700"/>
          </a:xfrm>
          <a:prstGeom prst="rect">
            <a:avLst/>
          </a:prstGeom>
          <a:noFill/>
          <a:ln>
            <a:noFill/>
          </a:ln>
        </p:spPr>
        <p:txBody>
          <a:bodyPr spcFirstLastPara="1" wrap="square" lIns="57150" tIns="57150" rIns="57150" bIns="57150" anchor="t" anchorCtr="0">
            <a:noAutofit/>
          </a:bodyPr>
          <a:lstStyle>
            <a:lvl1pPr lvl="0" rtl="0">
              <a:spcBef>
                <a:spcPts val="0"/>
              </a:spcBef>
              <a:spcAft>
                <a:spcPts val="0"/>
              </a:spcAft>
              <a:buClr>
                <a:schemeClr val="dk1"/>
              </a:buClr>
              <a:buSzPts val="1800"/>
              <a:buNone/>
              <a:defRPr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208" name="Google Shape;208;p39"/>
          <p:cNvSpPr txBox="1">
            <a:spLocks noGrp="1"/>
          </p:cNvSpPr>
          <p:nvPr>
            <p:ph type="body" idx="1"/>
          </p:nvPr>
        </p:nvSpPr>
        <p:spPr>
          <a:xfrm>
            <a:off x="311700" y="1152475"/>
            <a:ext cx="8520600" cy="3416400"/>
          </a:xfrm>
          <a:prstGeom prst="rect">
            <a:avLst/>
          </a:prstGeom>
          <a:noFill/>
          <a:ln>
            <a:noFill/>
          </a:ln>
        </p:spPr>
        <p:txBody>
          <a:bodyPr spcFirstLastPara="1" wrap="square" lIns="57150" tIns="57150" rIns="57150" bIns="57150" anchor="t" anchorCtr="0">
            <a:noAutofit/>
          </a:bodyPr>
          <a:lstStyle>
            <a:lvl1pPr marL="457200" lvl="0" indent="-298450" rtl="0">
              <a:lnSpc>
                <a:spcPct val="115000"/>
              </a:lnSpc>
              <a:spcBef>
                <a:spcPts val="0"/>
              </a:spcBef>
              <a:spcAft>
                <a:spcPts val="0"/>
              </a:spcAft>
              <a:buClr>
                <a:schemeClr val="dk2"/>
              </a:buClr>
              <a:buSzPts val="1100"/>
              <a:buChar char="●"/>
              <a:defRPr sz="1100">
                <a:solidFill>
                  <a:schemeClr val="dk2"/>
                </a:solidFill>
              </a:defRPr>
            </a:lvl1pPr>
            <a:lvl2pPr marL="914400" lvl="1" indent="-285750" rtl="0">
              <a:lnSpc>
                <a:spcPct val="115000"/>
              </a:lnSpc>
              <a:spcBef>
                <a:spcPts val="1000"/>
              </a:spcBef>
              <a:spcAft>
                <a:spcPts val="0"/>
              </a:spcAft>
              <a:buClr>
                <a:schemeClr val="dk2"/>
              </a:buClr>
              <a:buSzPts val="900"/>
              <a:buChar char="○"/>
              <a:defRPr sz="900">
                <a:solidFill>
                  <a:schemeClr val="dk2"/>
                </a:solidFill>
              </a:defRPr>
            </a:lvl2pPr>
            <a:lvl3pPr marL="1371600" lvl="2" indent="-285750" rtl="0">
              <a:lnSpc>
                <a:spcPct val="115000"/>
              </a:lnSpc>
              <a:spcBef>
                <a:spcPts val="1000"/>
              </a:spcBef>
              <a:spcAft>
                <a:spcPts val="0"/>
              </a:spcAft>
              <a:buClr>
                <a:schemeClr val="dk2"/>
              </a:buClr>
              <a:buSzPts val="900"/>
              <a:buChar char="■"/>
              <a:defRPr sz="900">
                <a:solidFill>
                  <a:schemeClr val="dk2"/>
                </a:solidFill>
              </a:defRPr>
            </a:lvl3pPr>
            <a:lvl4pPr marL="1828800" lvl="3" indent="-285750" rtl="0">
              <a:lnSpc>
                <a:spcPct val="115000"/>
              </a:lnSpc>
              <a:spcBef>
                <a:spcPts val="1000"/>
              </a:spcBef>
              <a:spcAft>
                <a:spcPts val="0"/>
              </a:spcAft>
              <a:buClr>
                <a:schemeClr val="dk2"/>
              </a:buClr>
              <a:buSzPts val="900"/>
              <a:buChar char="●"/>
              <a:defRPr sz="900">
                <a:solidFill>
                  <a:schemeClr val="dk2"/>
                </a:solidFill>
              </a:defRPr>
            </a:lvl4pPr>
            <a:lvl5pPr marL="2286000" lvl="4" indent="-285750" rtl="0">
              <a:lnSpc>
                <a:spcPct val="115000"/>
              </a:lnSpc>
              <a:spcBef>
                <a:spcPts val="1000"/>
              </a:spcBef>
              <a:spcAft>
                <a:spcPts val="0"/>
              </a:spcAft>
              <a:buClr>
                <a:schemeClr val="dk2"/>
              </a:buClr>
              <a:buSzPts val="900"/>
              <a:buChar char="○"/>
              <a:defRPr sz="900">
                <a:solidFill>
                  <a:schemeClr val="dk2"/>
                </a:solidFill>
              </a:defRPr>
            </a:lvl5pPr>
            <a:lvl6pPr marL="2743200" lvl="5" indent="-285750" rtl="0">
              <a:lnSpc>
                <a:spcPct val="115000"/>
              </a:lnSpc>
              <a:spcBef>
                <a:spcPts val="1000"/>
              </a:spcBef>
              <a:spcAft>
                <a:spcPts val="0"/>
              </a:spcAft>
              <a:buClr>
                <a:schemeClr val="dk2"/>
              </a:buClr>
              <a:buSzPts val="900"/>
              <a:buChar char="■"/>
              <a:defRPr sz="900">
                <a:solidFill>
                  <a:schemeClr val="dk2"/>
                </a:solidFill>
              </a:defRPr>
            </a:lvl6pPr>
            <a:lvl7pPr marL="3200400" lvl="6" indent="-285750" rtl="0">
              <a:lnSpc>
                <a:spcPct val="115000"/>
              </a:lnSpc>
              <a:spcBef>
                <a:spcPts val="1000"/>
              </a:spcBef>
              <a:spcAft>
                <a:spcPts val="0"/>
              </a:spcAft>
              <a:buClr>
                <a:schemeClr val="dk2"/>
              </a:buClr>
              <a:buSzPts val="900"/>
              <a:buChar char="●"/>
              <a:defRPr sz="900">
                <a:solidFill>
                  <a:schemeClr val="dk2"/>
                </a:solidFill>
              </a:defRPr>
            </a:lvl7pPr>
            <a:lvl8pPr marL="3657600" lvl="7" indent="-285750" rtl="0">
              <a:lnSpc>
                <a:spcPct val="115000"/>
              </a:lnSpc>
              <a:spcBef>
                <a:spcPts val="1000"/>
              </a:spcBef>
              <a:spcAft>
                <a:spcPts val="0"/>
              </a:spcAft>
              <a:buClr>
                <a:schemeClr val="dk2"/>
              </a:buClr>
              <a:buSzPts val="900"/>
              <a:buChar char="○"/>
              <a:defRPr sz="900">
                <a:solidFill>
                  <a:schemeClr val="dk2"/>
                </a:solidFill>
              </a:defRPr>
            </a:lvl8pPr>
            <a:lvl9pPr marL="4114800" lvl="8" indent="-285750" rtl="0">
              <a:lnSpc>
                <a:spcPct val="115000"/>
              </a:lnSpc>
              <a:spcBef>
                <a:spcPts val="1000"/>
              </a:spcBef>
              <a:spcAft>
                <a:spcPts val="1000"/>
              </a:spcAft>
              <a:buClr>
                <a:schemeClr val="dk2"/>
              </a:buClr>
              <a:buSzPts val="900"/>
              <a:buChar char="■"/>
              <a:defRPr sz="900">
                <a:solidFill>
                  <a:schemeClr val="dk2"/>
                </a:solidFill>
              </a:defRPr>
            </a:lvl9pPr>
          </a:lstStyle>
          <a:p>
            <a:endParaRPr/>
          </a:p>
        </p:txBody>
      </p:sp>
      <p:sp>
        <p:nvSpPr>
          <p:cNvPr id="209" name="Google Shape;209;p39"/>
          <p:cNvSpPr txBox="1">
            <a:spLocks noGrp="1"/>
          </p:cNvSpPr>
          <p:nvPr>
            <p:ph type="sldNum" idx="12"/>
          </p:nvPr>
        </p:nvSpPr>
        <p:spPr>
          <a:xfrm>
            <a:off x="8472458" y="4663217"/>
            <a:ext cx="548700" cy="393600"/>
          </a:xfrm>
          <a:prstGeom prst="rect">
            <a:avLst/>
          </a:prstGeom>
          <a:noFill/>
          <a:ln>
            <a:noFill/>
          </a:ln>
        </p:spPr>
        <p:txBody>
          <a:bodyPr spcFirstLastPara="1" wrap="square" lIns="57150" tIns="57150" rIns="57150" bIns="57150" anchor="ctr" anchorCtr="0">
            <a:noAutofit/>
          </a:bodyPr>
          <a:lstStyle>
            <a:lvl1pPr lvl="0" algn="r" rtl="0">
              <a:buNone/>
              <a:defRPr sz="600">
                <a:solidFill>
                  <a:schemeClr val="dk2"/>
                </a:solidFill>
              </a:defRPr>
            </a:lvl1pPr>
            <a:lvl2pPr lvl="1" algn="r" rtl="0">
              <a:buNone/>
              <a:defRPr sz="600">
                <a:solidFill>
                  <a:schemeClr val="dk2"/>
                </a:solidFill>
              </a:defRPr>
            </a:lvl2pPr>
            <a:lvl3pPr lvl="2" algn="r" rtl="0">
              <a:buNone/>
              <a:defRPr sz="600">
                <a:solidFill>
                  <a:schemeClr val="dk2"/>
                </a:solidFill>
              </a:defRPr>
            </a:lvl3pPr>
            <a:lvl4pPr lvl="3" algn="r" rtl="0">
              <a:buNone/>
              <a:defRPr sz="600">
                <a:solidFill>
                  <a:schemeClr val="dk2"/>
                </a:solidFill>
              </a:defRPr>
            </a:lvl4pPr>
            <a:lvl5pPr lvl="4" algn="r" rtl="0">
              <a:buNone/>
              <a:defRPr sz="600">
                <a:solidFill>
                  <a:schemeClr val="dk2"/>
                </a:solidFill>
              </a:defRPr>
            </a:lvl5pPr>
            <a:lvl6pPr lvl="5" algn="r" rtl="0">
              <a:buNone/>
              <a:defRPr sz="600">
                <a:solidFill>
                  <a:schemeClr val="dk2"/>
                </a:solidFill>
              </a:defRPr>
            </a:lvl6pPr>
            <a:lvl7pPr lvl="6" algn="r" rtl="0">
              <a:buNone/>
              <a:defRPr sz="600">
                <a:solidFill>
                  <a:schemeClr val="dk2"/>
                </a:solidFill>
              </a:defRPr>
            </a:lvl7pPr>
            <a:lvl8pPr lvl="7" algn="r" rtl="0">
              <a:buNone/>
              <a:defRPr sz="600">
                <a:solidFill>
                  <a:schemeClr val="dk2"/>
                </a:solidFill>
              </a:defRPr>
            </a:lvl8pPr>
            <a:lvl9pPr lvl="8" algn="r" rtl="0">
              <a:buNone/>
              <a:defRPr sz="6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705" r:id="rId8"/>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6.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hyperlink" Target="https://www.ibm.com/cloud/learn/deep-learning" TargetMode="External"/><Relationship Id="rId2" Type="http://schemas.openxmlformats.org/officeDocument/2006/relationships/hyperlink" Target="https://www.ibm.com/cloud/learn/machine-learning" TargetMode="External"/><Relationship Id="rId1" Type="http://schemas.openxmlformats.org/officeDocument/2006/relationships/slideLayout" Target="../slideLayouts/slideLayout3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43.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www.tensorflow.org/tutorials" TargetMode="External"/><Relationship Id="rId7" Type="http://schemas.openxmlformats.org/officeDocument/2006/relationships/hyperlink" Target="https://twitter.com/tensorflow"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hyperlink" Target="https://www.youtube.com/tensorflow" TargetMode="External"/><Relationship Id="rId5" Type="http://schemas.openxmlformats.org/officeDocument/2006/relationships/hyperlink" Target="https://blog.tensorflow.org/" TargetMode="External"/><Relationship Id="rId4" Type="http://schemas.openxmlformats.org/officeDocument/2006/relationships/hyperlink" Target="https://www.tensorflow.org/guid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9"/>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306" name="Google Shape;306;p59"/>
          <p:cNvSpPr/>
          <p:nvPr/>
        </p:nvSpPr>
        <p:spPr>
          <a:xfrm>
            <a:off x="103050" y="111625"/>
            <a:ext cx="1528500" cy="39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59"/>
          <p:cNvPicPr preferRelativeResize="0"/>
          <p:nvPr/>
        </p:nvPicPr>
        <p:blipFill>
          <a:blip r:embed="rId3">
            <a:alphaModFix/>
          </a:blip>
          <a:stretch>
            <a:fillRect/>
          </a:stretch>
        </p:blipFill>
        <p:spPr>
          <a:xfrm>
            <a:off x="0" y="0"/>
            <a:ext cx="1402243" cy="470601"/>
          </a:xfrm>
          <a:prstGeom prst="rect">
            <a:avLst/>
          </a:prstGeom>
          <a:noFill/>
          <a:ln>
            <a:noFill/>
          </a:ln>
        </p:spPr>
      </p:pic>
      <p:sp>
        <p:nvSpPr>
          <p:cNvPr id="308" name="Google Shape;308;p59"/>
          <p:cNvSpPr txBox="1">
            <a:spLocks noGrp="1"/>
          </p:cNvSpPr>
          <p:nvPr>
            <p:ph type="subTitle" idx="1"/>
          </p:nvPr>
        </p:nvSpPr>
        <p:spPr>
          <a:xfrm>
            <a:off x="1644375" y="4334051"/>
            <a:ext cx="6704700" cy="292500"/>
          </a:xfrm>
          <a:prstGeom prst="rect">
            <a:avLst/>
          </a:prstGeom>
        </p:spPr>
        <p:txBody>
          <a:bodyPr spcFirstLastPara="1" wrap="square" lIns="57150" tIns="57150" rIns="57150" bIns="57150" anchor="t" anchorCtr="0">
            <a:noAutofit/>
          </a:bodyPr>
          <a:lstStyle/>
          <a:p>
            <a:pPr marL="0" lvl="0" indent="0" algn="l" rtl="0">
              <a:spcBef>
                <a:spcPts val="0"/>
              </a:spcBef>
              <a:spcAft>
                <a:spcPts val="1000"/>
              </a:spcAft>
              <a:buNone/>
            </a:pPr>
            <a:r>
              <a:rPr lang="en" sz="1800">
                <a:latin typeface="Roboto Medium"/>
                <a:ea typeface="Roboto Medium"/>
                <a:cs typeface="Roboto Medium"/>
                <a:sym typeface="Roboto Medium"/>
              </a:rPr>
              <a:t>Usman Khan</a:t>
            </a:r>
            <a:endParaRPr sz="1800">
              <a:latin typeface="Roboto Medium"/>
              <a:ea typeface="Roboto Medium"/>
              <a:cs typeface="Roboto Medium"/>
              <a:sym typeface="Roboto Medium"/>
            </a:endParaRPr>
          </a:p>
        </p:txBody>
      </p:sp>
      <p:sp>
        <p:nvSpPr>
          <p:cNvPr id="309" name="Google Shape;309;p59"/>
          <p:cNvSpPr txBox="1">
            <a:spLocks noGrp="1"/>
          </p:cNvSpPr>
          <p:nvPr>
            <p:ph type="title"/>
          </p:nvPr>
        </p:nvSpPr>
        <p:spPr>
          <a:xfrm>
            <a:off x="707050" y="1620550"/>
            <a:ext cx="7207800" cy="895800"/>
          </a:xfrm>
          <a:prstGeom prst="rect">
            <a:avLst/>
          </a:prstGeom>
        </p:spPr>
        <p:txBody>
          <a:bodyPr spcFirstLastPara="1" wrap="square" lIns="57150" tIns="57150" rIns="57150" bIns="57150" anchor="b" anchorCtr="0">
            <a:noAutofit/>
          </a:bodyPr>
          <a:lstStyle/>
          <a:p>
            <a:pPr marL="0" lvl="0" indent="0" algn="l" rtl="0">
              <a:spcBef>
                <a:spcPts val="0"/>
              </a:spcBef>
              <a:spcAft>
                <a:spcPts val="0"/>
              </a:spcAft>
              <a:buNone/>
            </a:pPr>
            <a:r>
              <a:rPr lang="en" sz="3500"/>
              <a:t>Deep Learning with Tensorflow</a:t>
            </a:r>
            <a:endParaRPr sz="3500"/>
          </a:p>
        </p:txBody>
      </p:sp>
      <p:sp>
        <p:nvSpPr>
          <p:cNvPr id="310" name="Google Shape;310;p59"/>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
        <p:nvSpPr>
          <p:cNvPr id="311" name="Google Shape;311;p59"/>
          <p:cNvSpPr txBox="1">
            <a:spLocks noGrp="1"/>
          </p:cNvSpPr>
          <p:nvPr>
            <p:ph type="subTitle" idx="1"/>
          </p:nvPr>
        </p:nvSpPr>
        <p:spPr>
          <a:xfrm>
            <a:off x="1644375" y="4637572"/>
            <a:ext cx="6704700" cy="292500"/>
          </a:xfrm>
          <a:prstGeom prst="rect">
            <a:avLst/>
          </a:prstGeom>
        </p:spPr>
        <p:txBody>
          <a:bodyPr spcFirstLastPara="1" wrap="square" lIns="57150" tIns="57150" rIns="57150" bIns="57150" anchor="t" anchorCtr="0">
            <a:noAutofit/>
          </a:bodyPr>
          <a:lstStyle/>
          <a:p>
            <a:pPr marL="0" lvl="0" indent="0" algn="l" rtl="0">
              <a:spcBef>
                <a:spcPts val="0"/>
              </a:spcBef>
              <a:spcAft>
                <a:spcPts val="1000"/>
              </a:spcAft>
              <a:buNone/>
            </a:pPr>
            <a:r>
              <a:rPr lang="en"/>
              <a:t>@ByteWise</a:t>
            </a:r>
            <a:endParaRPr/>
          </a:p>
        </p:txBody>
      </p:sp>
      <p:sp>
        <p:nvSpPr>
          <p:cNvPr id="312" name="Google Shape;312;p59"/>
          <p:cNvSpPr txBox="1"/>
          <p:nvPr/>
        </p:nvSpPr>
        <p:spPr>
          <a:xfrm>
            <a:off x="726225" y="2779960"/>
            <a:ext cx="7121100" cy="1075200"/>
          </a:xfrm>
          <a:prstGeom prst="rect">
            <a:avLst/>
          </a:prstGeom>
          <a:noFill/>
          <a:ln>
            <a:noFill/>
          </a:ln>
        </p:spPr>
        <p:txBody>
          <a:bodyPr spcFirstLastPara="1" wrap="square" lIns="57150" tIns="57150" rIns="57150" bIns="57150" anchor="t" anchorCtr="0">
            <a:noAutofit/>
          </a:bodyPr>
          <a:lstStyle/>
          <a:p>
            <a:pPr marL="0" lvl="0" indent="0" algn="l" rtl="0">
              <a:lnSpc>
                <a:spcPct val="115000"/>
              </a:lnSpc>
              <a:spcBef>
                <a:spcPts val="0"/>
              </a:spcBef>
              <a:spcAft>
                <a:spcPts val="0"/>
              </a:spcAft>
              <a:buNone/>
            </a:pPr>
            <a:endParaRPr sz="2400">
              <a:solidFill>
                <a:srgbClr val="FFFFFF"/>
              </a:solidFill>
              <a:latin typeface="Google Sans"/>
              <a:ea typeface="Google Sans"/>
              <a:cs typeface="Google Sans"/>
              <a:sym typeface="Google Sans"/>
            </a:endParaRPr>
          </a:p>
        </p:txBody>
      </p:sp>
      <p:pic>
        <p:nvPicPr>
          <p:cNvPr id="313" name="Google Shape;313;p59"/>
          <p:cNvPicPr preferRelativeResize="0"/>
          <p:nvPr/>
        </p:nvPicPr>
        <p:blipFill>
          <a:blip r:embed="rId4"/>
          <a:srcRect t="7350" b="7350"/>
          <a:stretch/>
        </p:blipFill>
        <p:spPr>
          <a:xfrm>
            <a:off x="803400" y="4187325"/>
            <a:ext cx="717600" cy="717600"/>
          </a:xfrm>
          <a:prstGeom prst="ellipse">
            <a:avLst/>
          </a:prstGeom>
          <a:noFill/>
          <a:ln>
            <a:noFill/>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5" name="Google Shape;127;p13" descr="Artificial Intelligence vs. Machine Learning vs. Data Science • DevIQ">
            <a:extLst>
              <a:ext uri="{FF2B5EF4-FFF2-40B4-BE49-F238E27FC236}">
                <a16:creationId xmlns:a16="http://schemas.microsoft.com/office/drawing/2014/main" id="{4B0FF958-B002-44F4-AE9F-C8FF7CC90E77}"/>
              </a:ext>
            </a:extLst>
          </p:cNvPr>
          <p:cNvPicPr preferRelativeResize="0"/>
          <p:nvPr/>
        </p:nvPicPr>
        <p:blipFill rotWithShape="1">
          <a:blip r:embed="rId3">
            <a:alphaModFix/>
          </a:blip>
          <a:srcRect/>
          <a:stretch/>
        </p:blipFill>
        <p:spPr>
          <a:xfrm>
            <a:off x="2168726" y="743225"/>
            <a:ext cx="5093925" cy="381381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p12">
            <a:extLst>
              <a:ext uri="{FF2B5EF4-FFF2-40B4-BE49-F238E27FC236}">
                <a16:creationId xmlns:a16="http://schemas.microsoft.com/office/drawing/2014/main" id="{341F6404-C8FB-49E0-A322-A3A155A4C0BC}"/>
              </a:ext>
            </a:extLst>
          </p:cNvPr>
          <p:cNvSpPr txBox="1">
            <a:spLocks noGrp="1"/>
          </p:cNvSpPr>
          <p:nvPr>
            <p:ph type="title"/>
          </p:nvPr>
        </p:nvSpPr>
        <p:spPr>
          <a:xfrm>
            <a:off x="640198" y="1489878"/>
            <a:ext cx="4944173" cy="1569660"/>
          </a:xfrm>
          <a:prstGeom prst="rect">
            <a:avLst/>
          </a:prstGeom>
        </p:spPr>
        <p:txBody>
          <a:bodyPr spcFirstLastPara="1" wrap="square" lIns="137150" tIns="0" rIns="137150" bIns="0" anchor="ctr" anchorCtr="0">
            <a:spAutoFit/>
          </a:bodyPr>
          <a:lstStyle/>
          <a:p>
            <a:pPr marL="0" lvl="0" indent="0" algn="l" rtl="0">
              <a:spcBef>
                <a:spcPts val="0"/>
              </a:spcBef>
              <a:spcAft>
                <a:spcPts val="0"/>
              </a:spcAft>
              <a:buNone/>
            </a:pPr>
            <a:r>
              <a:rPr lang="en-US" dirty="0"/>
              <a:t>Neural Networks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 name="Google Shape;120;p12">
            <a:extLst>
              <a:ext uri="{FF2B5EF4-FFF2-40B4-BE49-F238E27FC236}">
                <a16:creationId xmlns:a16="http://schemas.microsoft.com/office/drawing/2014/main" id="{D1D054E2-3132-4E68-8FA0-2C82261453FE}"/>
              </a:ext>
            </a:extLst>
          </p:cNvPr>
          <p:cNvSpPr txBox="1">
            <a:spLocks/>
          </p:cNvSpPr>
          <p:nvPr/>
        </p:nvSpPr>
        <p:spPr>
          <a:xfrm>
            <a:off x="640198" y="2281239"/>
            <a:ext cx="4310700" cy="2307600"/>
          </a:xfrm>
          <a:prstGeom prst="rect">
            <a:avLst/>
          </a:prstGeom>
          <a:noFill/>
          <a:ln>
            <a:noFill/>
          </a:ln>
        </p:spPr>
        <p:txBody>
          <a:bodyPr spcFirstLastPara="1" wrap="square" lIns="137150" tIns="0" rIns="137150" bIns="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pPr marL="0" indent="0">
              <a:spcAft>
                <a:spcPts val="1000"/>
              </a:spcAft>
            </a:pPr>
            <a:r>
              <a:rPr lang="en-US" b="0" i="0">
                <a:solidFill>
                  <a:srgbClr val="525252"/>
                </a:solidFill>
                <a:effectLst/>
                <a:latin typeface="IBM Plex Sans" panose="020B0503050203000203" pitchFamily="34" charset="0"/>
              </a:rPr>
              <a:t>Neural networks, also known as artificial neural networks (ANNs) or simulated neural networks (SNNs), are a subset of </a:t>
            </a:r>
            <a:r>
              <a:rPr lang="en-US" b="0" i="0" u="none" strike="noStrike">
                <a:solidFill>
                  <a:srgbClr val="0062FF"/>
                </a:solidFill>
                <a:effectLst/>
                <a:latin typeface="IBM Plex Sans" panose="020B0503050203000203" pitchFamily="34" charset="0"/>
                <a:hlinkClick r:id="rId2"/>
              </a:rPr>
              <a:t>machine learning</a:t>
            </a:r>
            <a:r>
              <a:rPr lang="en-US" b="0" i="0">
                <a:solidFill>
                  <a:srgbClr val="525252"/>
                </a:solidFill>
                <a:effectLst/>
                <a:latin typeface="IBM Plex Sans" panose="020B0503050203000203" pitchFamily="34" charset="0"/>
              </a:rPr>
              <a:t> and are at the heart of </a:t>
            </a:r>
            <a:r>
              <a:rPr lang="en-US" b="0" i="0" u="none" strike="noStrike">
                <a:solidFill>
                  <a:srgbClr val="0062FF"/>
                </a:solidFill>
                <a:effectLst/>
                <a:latin typeface="IBM Plex Sans" panose="020B0503050203000203" pitchFamily="34" charset="0"/>
                <a:hlinkClick r:id="rId3"/>
              </a:rPr>
              <a:t>deep learning</a:t>
            </a:r>
            <a:r>
              <a:rPr lang="en-US" b="0" i="0">
                <a:solidFill>
                  <a:srgbClr val="525252"/>
                </a:solidFill>
                <a:effectLst/>
                <a:latin typeface="IBM Plex Sans" panose="020B0503050203000203" pitchFamily="34" charset="0"/>
              </a:rPr>
              <a:t> algorithms. Their name and structure are inspired by the human brain, mimicking the way that biological neurons signal to one another.</a:t>
            </a:r>
            <a:endParaRPr lang="en-US" dirty="0"/>
          </a:p>
        </p:txBody>
      </p:sp>
      <p:pic>
        <p:nvPicPr>
          <p:cNvPr id="4" name="Picture 2" descr="Visual diagram of an input layer, hidden layers, and an output layer of a feedforward neural network">
            <a:extLst>
              <a:ext uri="{FF2B5EF4-FFF2-40B4-BE49-F238E27FC236}">
                <a16:creationId xmlns:a16="http://schemas.microsoft.com/office/drawing/2014/main" id="{0424FE2B-DE5D-4F35-B7AB-6FE51DE19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783" y="1868073"/>
            <a:ext cx="2822121" cy="200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498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p12">
            <a:extLst>
              <a:ext uri="{FF2B5EF4-FFF2-40B4-BE49-F238E27FC236}">
                <a16:creationId xmlns:a16="http://schemas.microsoft.com/office/drawing/2014/main" id="{341F6404-C8FB-49E0-A322-A3A155A4C0BC}"/>
              </a:ext>
            </a:extLst>
          </p:cNvPr>
          <p:cNvSpPr txBox="1">
            <a:spLocks noGrp="1"/>
          </p:cNvSpPr>
          <p:nvPr>
            <p:ph type="title"/>
          </p:nvPr>
        </p:nvSpPr>
        <p:spPr>
          <a:xfrm>
            <a:off x="640198" y="1489878"/>
            <a:ext cx="4944173" cy="1569660"/>
          </a:xfrm>
          <a:prstGeom prst="rect">
            <a:avLst/>
          </a:prstGeom>
        </p:spPr>
        <p:txBody>
          <a:bodyPr spcFirstLastPara="1" wrap="square" lIns="137150" tIns="0" rIns="137150" bIns="0" anchor="ctr" anchorCtr="0">
            <a:spAutoFit/>
          </a:bodyPr>
          <a:lstStyle/>
          <a:p>
            <a:pPr marL="0" lvl="0" indent="0" algn="l" rtl="0">
              <a:spcBef>
                <a:spcPts val="0"/>
              </a:spcBef>
              <a:spcAft>
                <a:spcPts val="0"/>
              </a:spcAft>
              <a:buNone/>
            </a:pPr>
            <a:r>
              <a:rPr lang="en-US" dirty="0"/>
              <a:t>Structure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 name="Google Shape;120;p12">
            <a:extLst>
              <a:ext uri="{FF2B5EF4-FFF2-40B4-BE49-F238E27FC236}">
                <a16:creationId xmlns:a16="http://schemas.microsoft.com/office/drawing/2014/main" id="{D1D054E2-3132-4E68-8FA0-2C82261453FE}"/>
              </a:ext>
            </a:extLst>
          </p:cNvPr>
          <p:cNvSpPr txBox="1">
            <a:spLocks/>
          </p:cNvSpPr>
          <p:nvPr/>
        </p:nvSpPr>
        <p:spPr>
          <a:xfrm>
            <a:off x="640198" y="2370549"/>
            <a:ext cx="4310700" cy="2307600"/>
          </a:xfrm>
          <a:prstGeom prst="rect">
            <a:avLst/>
          </a:prstGeom>
          <a:noFill/>
          <a:ln>
            <a:noFill/>
          </a:ln>
        </p:spPr>
        <p:txBody>
          <a:bodyPr spcFirstLastPara="1" wrap="square" lIns="137150" tIns="0" rIns="137150" bIns="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pPr marL="0" indent="0">
              <a:spcAft>
                <a:spcPts val="1000"/>
              </a:spcAft>
            </a:pPr>
            <a:r>
              <a:rPr lang="en-US" b="0" i="0">
                <a:solidFill>
                  <a:srgbClr val="525252"/>
                </a:solidFill>
                <a:effectLst/>
                <a:latin typeface="IBM Plex Sans" panose="020B0604020202020204" pitchFamily="34" charset="0"/>
              </a:rPr>
              <a:t>Artificial neural networks (ANNs) are comprised of a node layers, containing an input layer, one or more hidden layers, and an output layer. Each node, or artificial neuron, connects to another and has an associated weight and threshold. If the output of any individual node is above the specified threshold value, that node is activated, sending data to the next layer of the network. Otherwise, no data is passed along to the next layer of the network.</a:t>
            </a:r>
            <a:endParaRPr lang="en-US" dirty="0"/>
          </a:p>
        </p:txBody>
      </p:sp>
    </p:spTree>
    <p:extLst>
      <p:ext uri="{BB962C8B-B14F-4D97-AF65-F5344CB8AC3E}">
        <p14:creationId xmlns:p14="http://schemas.microsoft.com/office/powerpoint/2010/main" val="257051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p12">
            <a:extLst>
              <a:ext uri="{FF2B5EF4-FFF2-40B4-BE49-F238E27FC236}">
                <a16:creationId xmlns:a16="http://schemas.microsoft.com/office/drawing/2014/main" id="{341F6404-C8FB-49E0-A322-A3A155A4C0BC}"/>
              </a:ext>
            </a:extLst>
          </p:cNvPr>
          <p:cNvSpPr txBox="1">
            <a:spLocks noGrp="1"/>
          </p:cNvSpPr>
          <p:nvPr>
            <p:ph type="title"/>
          </p:nvPr>
        </p:nvSpPr>
        <p:spPr>
          <a:xfrm>
            <a:off x="640198" y="1489878"/>
            <a:ext cx="4944173" cy="1569660"/>
          </a:xfrm>
          <a:prstGeom prst="rect">
            <a:avLst/>
          </a:prstGeom>
        </p:spPr>
        <p:txBody>
          <a:bodyPr spcFirstLastPara="1" wrap="square" lIns="137150" tIns="0" rIns="137150" bIns="0" anchor="ctr" anchorCtr="0">
            <a:spAutoFit/>
          </a:bodyPr>
          <a:lstStyle/>
          <a:p>
            <a:pPr marL="0" lvl="0" indent="0" algn="l" rtl="0">
              <a:spcBef>
                <a:spcPts val="0"/>
              </a:spcBef>
              <a:spcAft>
                <a:spcPts val="0"/>
              </a:spcAft>
              <a:buNone/>
            </a:pPr>
            <a:r>
              <a:rPr lang="en-US" dirty="0"/>
              <a:t>Perceptron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 name="Google Shape;120;p12">
            <a:extLst>
              <a:ext uri="{FF2B5EF4-FFF2-40B4-BE49-F238E27FC236}">
                <a16:creationId xmlns:a16="http://schemas.microsoft.com/office/drawing/2014/main" id="{D1D054E2-3132-4E68-8FA0-2C82261453FE}"/>
              </a:ext>
            </a:extLst>
          </p:cNvPr>
          <p:cNvSpPr txBox="1">
            <a:spLocks/>
          </p:cNvSpPr>
          <p:nvPr/>
        </p:nvSpPr>
        <p:spPr>
          <a:xfrm>
            <a:off x="640198" y="2274708"/>
            <a:ext cx="4310700" cy="2307600"/>
          </a:xfrm>
          <a:prstGeom prst="rect">
            <a:avLst/>
          </a:prstGeom>
          <a:noFill/>
          <a:ln>
            <a:noFill/>
          </a:ln>
        </p:spPr>
        <p:txBody>
          <a:bodyPr spcFirstLastPara="1" wrap="square" lIns="137150" tIns="0" rIns="137150" bIns="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pPr marL="0" indent="0">
              <a:spcAft>
                <a:spcPts val="1000"/>
              </a:spcAft>
            </a:pPr>
            <a:r>
              <a:rPr lang="en-US" b="0" i="0">
                <a:solidFill>
                  <a:srgbClr val="51565E"/>
                </a:solidFill>
                <a:effectLst/>
                <a:latin typeface="Roboto" panose="02000000000000000000" pitchFamily="2" charset="0"/>
              </a:rPr>
              <a:t>Perceptron was introduced by Frank Rosenblatt in 1957. He proposed a Perceptron learning rule based on the original MCP neuron. A Perceptron is an algorithm for supervised learning of binary classifiers. This algorithm enables neurons to learn and processes elements in the training set one at a time</a:t>
            </a:r>
            <a:endParaRPr lang="en-US" dirty="0"/>
          </a:p>
        </p:txBody>
      </p:sp>
      <p:pic>
        <p:nvPicPr>
          <p:cNvPr id="4098" name="Picture 2" descr="general-diagram-of-perceptron-for-supervised-learning_4.">
            <a:extLst>
              <a:ext uri="{FF2B5EF4-FFF2-40B4-BE49-F238E27FC236}">
                <a16:creationId xmlns:a16="http://schemas.microsoft.com/office/drawing/2014/main" id="{9A1D2EC0-688F-4E06-8C27-B524377C8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299" y="1751006"/>
            <a:ext cx="4310701" cy="197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668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p12">
            <a:extLst>
              <a:ext uri="{FF2B5EF4-FFF2-40B4-BE49-F238E27FC236}">
                <a16:creationId xmlns:a16="http://schemas.microsoft.com/office/drawing/2014/main" id="{341F6404-C8FB-49E0-A322-A3A155A4C0BC}"/>
              </a:ext>
            </a:extLst>
          </p:cNvPr>
          <p:cNvSpPr txBox="1">
            <a:spLocks noGrp="1"/>
          </p:cNvSpPr>
          <p:nvPr>
            <p:ph type="title"/>
          </p:nvPr>
        </p:nvSpPr>
        <p:spPr>
          <a:xfrm>
            <a:off x="640198" y="1489878"/>
            <a:ext cx="4944173" cy="1569660"/>
          </a:xfrm>
          <a:prstGeom prst="rect">
            <a:avLst/>
          </a:prstGeom>
        </p:spPr>
        <p:txBody>
          <a:bodyPr spcFirstLastPara="1" wrap="square" lIns="137150" tIns="0" rIns="137150" bIns="0" anchor="ctr" anchorCtr="0">
            <a:spAutoFit/>
          </a:bodyPr>
          <a:lstStyle/>
          <a:p>
            <a:pPr marL="0" lvl="0" indent="0" algn="l" rtl="0">
              <a:spcBef>
                <a:spcPts val="0"/>
              </a:spcBef>
              <a:spcAft>
                <a:spcPts val="0"/>
              </a:spcAft>
              <a:buNone/>
            </a:pPr>
            <a:r>
              <a:rPr lang="en-US" dirty="0"/>
              <a:t>Perceptron Function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 name="Google Shape;120;p12">
            <a:extLst>
              <a:ext uri="{FF2B5EF4-FFF2-40B4-BE49-F238E27FC236}">
                <a16:creationId xmlns:a16="http://schemas.microsoft.com/office/drawing/2014/main" id="{D1D054E2-3132-4E68-8FA0-2C82261453FE}"/>
              </a:ext>
            </a:extLst>
          </p:cNvPr>
          <p:cNvSpPr txBox="1">
            <a:spLocks/>
          </p:cNvSpPr>
          <p:nvPr/>
        </p:nvSpPr>
        <p:spPr>
          <a:xfrm>
            <a:off x="640198" y="2370549"/>
            <a:ext cx="4310700" cy="2307600"/>
          </a:xfrm>
          <a:prstGeom prst="rect">
            <a:avLst/>
          </a:prstGeom>
          <a:noFill/>
          <a:ln>
            <a:noFill/>
          </a:ln>
        </p:spPr>
        <p:txBody>
          <a:bodyPr spcFirstLastPara="1" wrap="square" lIns="137150" tIns="0" rIns="137150" bIns="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pPr marL="0" indent="0">
              <a:spcAft>
                <a:spcPts val="1000"/>
              </a:spcAft>
            </a:pPr>
            <a:r>
              <a:rPr lang="en-US" b="0" i="0" dirty="0">
                <a:solidFill>
                  <a:srgbClr val="51565E"/>
                </a:solidFill>
                <a:effectLst/>
                <a:latin typeface="Roboto" panose="02000000000000000000" pitchFamily="2" charset="0"/>
              </a:rPr>
              <a:t>Perceptron is a function that maps its input “x,” which is multiplied with the learned weight coefficient; an output value ”f(x)”is generated.</a:t>
            </a:r>
            <a:endParaRPr lang="en-US" dirty="0"/>
          </a:p>
        </p:txBody>
      </p:sp>
      <p:pic>
        <p:nvPicPr>
          <p:cNvPr id="7" name="Picture 6">
            <a:extLst>
              <a:ext uri="{FF2B5EF4-FFF2-40B4-BE49-F238E27FC236}">
                <a16:creationId xmlns:a16="http://schemas.microsoft.com/office/drawing/2014/main" id="{0633549F-47FD-447C-AD75-CD684A2ECC2A}"/>
              </a:ext>
            </a:extLst>
          </p:cNvPr>
          <p:cNvPicPr>
            <a:picLocks noChangeAspect="1"/>
          </p:cNvPicPr>
          <p:nvPr/>
        </p:nvPicPr>
        <p:blipFill>
          <a:blip r:embed="rId2"/>
          <a:stretch>
            <a:fillRect/>
          </a:stretch>
        </p:blipFill>
        <p:spPr>
          <a:xfrm>
            <a:off x="721042" y="3228355"/>
            <a:ext cx="4299766" cy="363930"/>
          </a:xfrm>
          <a:prstGeom prst="rect">
            <a:avLst/>
          </a:prstGeom>
        </p:spPr>
      </p:pic>
    </p:spTree>
    <p:extLst>
      <p:ext uri="{BB962C8B-B14F-4D97-AF65-F5344CB8AC3E}">
        <p14:creationId xmlns:p14="http://schemas.microsoft.com/office/powerpoint/2010/main" val="3756432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p12">
            <a:extLst>
              <a:ext uri="{FF2B5EF4-FFF2-40B4-BE49-F238E27FC236}">
                <a16:creationId xmlns:a16="http://schemas.microsoft.com/office/drawing/2014/main" id="{341F6404-C8FB-49E0-A322-A3A155A4C0BC}"/>
              </a:ext>
            </a:extLst>
          </p:cNvPr>
          <p:cNvSpPr txBox="1">
            <a:spLocks noGrp="1"/>
          </p:cNvSpPr>
          <p:nvPr>
            <p:ph type="title"/>
          </p:nvPr>
        </p:nvSpPr>
        <p:spPr>
          <a:xfrm>
            <a:off x="640198" y="1489878"/>
            <a:ext cx="4944173" cy="1569660"/>
          </a:xfrm>
          <a:prstGeom prst="rect">
            <a:avLst/>
          </a:prstGeom>
        </p:spPr>
        <p:txBody>
          <a:bodyPr spcFirstLastPara="1" wrap="square" lIns="137150" tIns="0" rIns="137150" bIns="0" anchor="ctr" anchorCtr="0">
            <a:spAutoFit/>
          </a:bodyPr>
          <a:lstStyle/>
          <a:p>
            <a:pPr marL="0" lvl="0" indent="0" algn="l" rtl="0">
              <a:spcBef>
                <a:spcPts val="0"/>
              </a:spcBef>
              <a:spcAft>
                <a:spcPts val="0"/>
              </a:spcAft>
              <a:buNone/>
            </a:pPr>
            <a:r>
              <a:rPr lang="en-US" dirty="0"/>
              <a:t>Activation Function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 name="Google Shape;120;p12">
            <a:extLst>
              <a:ext uri="{FF2B5EF4-FFF2-40B4-BE49-F238E27FC236}">
                <a16:creationId xmlns:a16="http://schemas.microsoft.com/office/drawing/2014/main" id="{D1D054E2-3132-4E68-8FA0-2C82261453FE}"/>
              </a:ext>
            </a:extLst>
          </p:cNvPr>
          <p:cNvSpPr txBox="1">
            <a:spLocks/>
          </p:cNvSpPr>
          <p:nvPr/>
        </p:nvSpPr>
        <p:spPr>
          <a:xfrm>
            <a:off x="640198" y="2370549"/>
            <a:ext cx="4310700" cy="2307600"/>
          </a:xfrm>
          <a:prstGeom prst="rect">
            <a:avLst/>
          </a:prstGeom>
          <a:noFill/>
          <a:ln>
            <a:noFill/>
          </a:ln>
        </p:spPr>
        <p:txBody>
          <a:bodyPr spcFirstLastPara="1" wrap="square" lIns="137150" tIns="0" rIns="137150" bIns="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pPr marL="0" indent="0">
              <a:spcAft>
                <a:spcPts val="1000"/>
              </a:spcAft>
            </a:pPr>
            <a:r>
              <a:rPr lang="en-US" b="0" i="0" dirty="0">
                <a:solidFill>
                  <a:srgbClr val="51565E"/>
                </a:solidFill>
                <a:effectLst/>
                <a:latin typeface="Roboto" panose="02000000000000000000" pitchFamily="2" charset="0"/>
              </a:rPr>
              <a:t>The activation function applies a step rule (convert the numerical output into +1 or -1) to check if the output of the weighting function is greater than zero or not.</a:t>
            </a:r>
            <a:endParaRPr lang="en-US" dirty="0"/>
          </a:p>
        </p:txBody>
      </p:sp>
      <p:sp>
        <p:nvSpPr>
          <p:cNvPr id="2" name="AutoShape 2" descr="Percepton_37">
            <a:extLst>
              <a:ext uri="{FF2B5EF4-FFF2-40B4-BE49-F238E27FC236}">
                <a16:creationId xmlns:a16="http://schemas.microsoft.com/office/drawing/2014/main" id="{D47C2B47-CDA4-4F05-B92D-2C9D2FD3876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a:extLst>
              <a:ext uri="{FF2B5EF4-FFF2-40B4-BE49-F238E27FC236}">
                <a16:creationId xmlns:a16="http://schemas.microsoft.com/office/drawing/2014/main" id="{B3351A8B-8B63-4004-9F9C-5609646ED16A}"/>
              </a:ext>
            </a:extLst>
          </p:cNvPr>
          <p:cNvPicPr>
            <a:picLocks noChangeAspect="1"/>
          </p:cNvPicPr>
          <p:nvPr/>
        </p:nvPicPr>
        <p:blipFill>
          <a:blip r:embed="rId2"/>
          <a:stretch>
            <a:fillRect/>
          </a:stretch>
        </p:blipFill>
        <p:spPr>
          <a:xfrm>
            <a:off x="708388" y="3135373"/>
            <a:ext cx="3863612" cy="1591577"/>
          </a:xfrm>
          <a:prstGeom prst="rect">
            <a:avLst/>
          </a:prstGeom>
        </p:spPr>
      </p:pic>
    </p:spTree>
    <p:extLst>
      <p:ext uri="{BB962C8B-B14F-4D97-AF65-F5344CB8AC3E}">
        <p14:creationId xmlns:p14="http://schemas.microsoft.com/office/powerpoint/2010/main" val="1769813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79BA7-E88F-434A-B755-06657EBA0924}"/>
              </a:ext>
            </a:extLst>
          </p:cNvPr>
          <p:cNvPicPr>
            <a:picLocks noChangeAspect="1"/>
          </p:cNvPicPr>
          <p:nvPr/>
        </p:nvPicPr>
        <p:blipFill>
          <a:blip r:embed="rId2"/>
          <a:stretch>
            <a:fillRect/>
          </a:stretch>
        </p:blipFill>
        <p:spPr>
          <a:xfrm>
            <a:off x="1508760" y="1129667"/>
            <a:ext cx="6126479" cy="3827373"/>
          </a:xfrm>
          <a:prstGeom prst="rect">
            <a:avLst/>
          </a:prstGeom>
        </p:spPr>
      </p:pic>
    </p:spTree>
    <p:extLst>
      <p:ext uri="{BB962C8B-B14F-4D97-AF65-F5344CB8AC3E}">
        <p14:creationId xmlns:p14="http://schemas.microsoft.com/office/powerpoint/2010/main" val="770465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sual diagram of an input layer, hidden layers, and an output layer of a feedforward neural network">
            <a:extLst>
              <a:ext uri="{FF2B5EF4-FFF2-40B4-BE49-F238E27FC236}">
                <a16:creationId xmlns:a16="http://schemas.microsoft.com/office/drawing/2014/main" id="{5B244E0E-2E11-47F4-B387-CE4C02677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495" y="297050"/>
            <a:ext cx="6219009" cy="4418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9505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4"/>
          <p:cNvSpPr txBox="1"/>
          <p:nvPr/>
        </p:nvSpPr>
        <p:spPr>
          <a:xfrm>
            <a:off x="5459000" y="1512163"/>
            <a:ext cx="1977300" cy="1806900"/>
          </a:xfrm>
          <a:prstGeom prst="rect">
            <a:avLst/>
          </a:prstGeom>
          <a:solidFill>
            <a:srgbClr val="C9DAF8"/>
          </a:solidFill>
          <a:ln w="9525" cap="flat" cmpd="sng">
            <a:solidFill>
              <a:srgbClr val="666666"/>
            </a:solidFill>
            <a:prstDash val="solid"/>
            <a:round/>
            <a:headEnd type="none" w="sm" len="sm"/>
            <a:tailEnd type="none" w="sm" len="sm"/>
          </a:ln>
          <a:effectLst>
            <a:outerShdw blurRad="57150" dist="66675" dir="2400000" algn="bl" rotWithShape="0">
              <a:srgbClr val="CCCCCC">
                <a:alpha val="36000"/>
              </a:srgbClr>
            </a:outerShdw>
          </a:effectLst>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1600" b="1">
                <a:latin typeface="Google Sans"/>
                <a:ea typeface="Google Sans"/>
                <a:cs typeface="Google Sans"/>
                <a:sym typeface="Google Sans"/>
              </a:rPr>
              <a:t>Model</a:t>
            </a:r>
            <a:endParaRPr sz="1600" b="1">
              <a:latin typeface="Google Sans"/>
              <a:ea typeface="Google Sans"/>
              <a:cs typeface="Google Sans"/>
              <a:sym typeface="Google Sans"/>
            </a:endParaRPr>
          </a:p>
        </p:txBody>
      </p:sp>
      <p:sp>
        <p:nvSpPr>
          <p:cNvPr id="345" name="Google Shape;345;p64"/>
          <p:cNvSpPr txBox="1">
            <a:spLocks noGrp="1"/>
          </p:cNvSpPr>
          <p:nvPr>
            <p:ph type="title"/>
          </p:nvPr>
        </p:nvSpPr>
        <p:spPr>
          <a:xfrm>
            <a:off x="739450" y="628850"/>
            <a:ext cx="7638600" cy="4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arc of deep learning</a:t>
            </a:r>
            <a:endParaRPr dirty="0"/>
          </a:p>
        </p:txBody>
      </p:sp>
      <p:sp>
        <p:nvSpPr>
          <p:cNvPr id="346" name="Google Shape;346;p64"/>
          <p:cNvSpPr txBox="1">
            <a:spLocks noGrp="1"/>
          </p:cNvSpPr>
          <p:nvPr>
            <p:ph type="subTitle" idx="2"/>
          </p:nvPr>
        </p:nvSpPr>
        <p:spPr>
          <a:xfrm>
            <a:off x="386075" y="1462308"/>
            <a:ext cx="7281900" cy="157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Collect some</a:t>
            </a:r>
            <a:r>
              <a:rPr lang="en" sz="1800" b="1" dirty="0"/>
              <a:t> data</a:t>
            </a:r>
            <a:endParaRPr sz="1800" b="1" dirty="0"/>
          </a:p>
          <a:p>
            <a:pPr marL="457200" lvl="0" indent="-342900" algn="l" rtl="0">
              <a:spcBef>
                <a:spcPts val="0"/>
              </a:spcBef>
              <a:spcAft>
                <a:spcPts val="0"/>
              </a:spcAft>
              <a:buSzPts val="1800"/>
              <a:buChar char="●"/>
            </a:pPr>
            <a:r>
              <a:rPr lang="en" sz="1800" dirty="0"/>
              <a:t>Represent </a:t>
            </a:r>
            <a:r>
              <a:rPr lang="en" sz="1800" b="1" dirty="0"/>
              <a:t>weights </a:t>
            </a:r>
            <a:r>
              <a:rPr lang="en" sz="1800" dirty="0"/>
              <a:t>(parameters)</a:t>
            </a:r>
            <a:endParaRPr sz="1800" dirty="0"/>
          </a:p>
          <a:p>
            <a:pPr marL="457200" lvl="0" indent="-342900" algn="l" rtl="0">
              <a:spcBef>
                <a:spcPts val="0"/>
              </a:spcBef>
              <a:spcAft>
                <a:spcPts val="0"/>
              </a:spcAft>
              <a:buSzPts val="1800"/>
              <a:buChar char="●"/>
            </a:pPr>
            <a:r>
              <a:rPr lang="en" sz="1800" dirty="0"/>
              <a:t>Build a </a:t>
            </a:r>
            <a:r>
              <a:rPr lang="en" sz="1800" b="1" dirty="0"/>
              <a:t>model </a:t>
            </a:r>
            <a:r>
              <a:rPr lang="en" sz="1800" dirty="0"/>
              <a:t>out of groups of weights</a:t>
            </a:r>
            <a:endParaRPr sz="1800" dirty="0"/>
          </a:p>
          <a:p>
            <a:pPr marL="457200" lvl="0" indent="-342900" algn="l" rtl="0">
              <a:spcBef>
                <a:spcPts val="0"/>
              </a:spcBef>
              <a:spcAft>
                <a:spcPts val="0"/>
              </a:spcAft>
              <a:buSzPts val="1800"/>
              <a:buChar char="●"/>
            </a:pPr>
            <a:r>
              <a:rPr lang="en" sz="1800" b="1" dirty="0"/>
              <a:t>Train</a:t>
            </a:r>
            <a:r>
              <a:rPr lang="en" sz="1800" dirty="0"/>
              <a:t> those weights with </a:t>
            </a:r>
            <a:r>
              <a:rPr lang="en" sz="1800" dirty="0">
                <a:latin typeface="Dancing Script"/>
                <a:ea typeface="Dancing Script"/>
                <a:cs typeface="Dancing Script"/>
                <a:sym typeface="Dancing Script"/>
              </a:rPr>
              <a:t>MATH</a:t>
            </a:r>
            <a:endParaRPr sz="1800" dirty="0">
              <a:latin typeface="Dancing Script"/>
              <a:ea typeface="Dancing Script"/>
              <a:cs typeface="Dancing Script"/>
              <a:sym typeface="Dancing Script"/>
            </a:endParaRPr>
          </a:p>
          <a:p>
            <a:pPr marL="457200" lvl="0" indent="-342900" algn="l" rtl="0">
              <a:spcBef>
                <a:spcPts val="0"/>
              </a:spcBef>
              <a:spcAft>
                <a:spcPts val="0"/>
              </a:spcAft>
              <a:buSzPts val="1800"/>
              <a:buChar char="●"/>
            </a:pPr>
            <a:r>
              <a:rPr lang="en" sz="1800" b="1" dirty="0"/>
              <a:t>Accelerate</a:t>
            </a:r>
            <a:r>
              <a:rPr lang="en" sz="1800" dirty="0"/>
              <a:t> that training so it finishes</a:t>
            </a:r>
            <a:endParaRPr sz="1800" dirty="0"/>
          </a:p>
          <a:p>
            <a:pPr marL="0" lvl="0" indent="0" algn="l" rtl="0">
              <a:spcBef>
                <a:spcPts val="1200"/>
              </a:spcBef>
              <a:spcAft>
                <a:spcPts val="0"/>
              </a:spcAft>
              <a:buNone/>
            </a:pPr>
            <a:endParaRPr sz="1800" dirty="0"/>
          </a:p>
          <a:p>
            <a:pPr marL="0" lvl="0" indent="0" algn="l" rtl="0">
              <a:spcBef>
                <a:spcPts val="1200"/>
              </a:spcBef>
              <a:spcAft>
                <a:spcPts val="0"/>
              </a:spcAft>
              <a:buNone/>
            </a:pPr>
            <a:endParaRPr sz="1800" b="1" dirty="0"/>
          </a:p>
          <a:p>
            <a:pPr marL="0" lvl="0" indent="0" algn="l" rtl="0">
              <a:spcBef>
                <a:spcPts val="1200"/>
              </a:spcBef>
              <a:spcAft>
                <a:spcPts val="1200"/>
              </a:spcAft>
              <a:buNone/>
            </a:pPr>
            <a:endParaRPr sz="1800" dirty="0"/>
          </a:p>
        </p:txBody>
      </p:sp>
      <p:sp>
        <p:nvSpPr>
          <p:cNvPr id="347" name="Google Shape;347;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348" name="Google Shape;348;p64"/>
          <p:cNvSpPr txBox="1"/>
          <p:nvPr/>
        </p:nvSpPr>
        <p:spPr>
          <a:xfrm>
            <a:off x="5723450" y="1712250"/>
            <a:ext cx="1448400" cy="1029300"/>
          </a:xfrm>
          <a:prstGeom prst="rect">
            <a:avLst/>
          </a:prstGeom>
          <a:solidFill>
            <a:srgbClr val="FCE5CD"/>
          </a:solidFill>
          <a:ln w="9525" cap="flat" cmpd="sng">
            <a:solidFill>
              <a:srgbClr val="666666"/>
            </a:solidFill>
            <a:prstDash val="solid"/>
            <a:round/>
            <a:headEnd type="none" w="sm" len="sm"/>
            <a:tailEnd type="none" w="sm" len="sm"/>
          </a:ln>
          <a:effectLst>
            <a:outerShdw blurRad="57150" dist="66675" dir="2400000" algn="bl" rotWithShape="0">
              <a:srgbClr val="CCCCCC">
                <a:alpha val="36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latin typeface="Google Sans"/>
                <a:ea typeface="Google Sans"/>
                <a:cs typeface="Google Sans"/>
                <a:sym typeface="Google Sans"/>
              </a:rPr>
              <a:t>Weights</a:t>
            </a:r>
            <a:endParaRPr sz="1600" b="1">
              <a:latin typeface="Google Sans"/>
              <a:ea typeface="Google Sans"/>
              <a:cs typeface="Google Sans"/>
              <a:sym typeface="Google Sans"/>
            </a:endParaRPr>
          </a:p>
        </p:txBody>
      </p:sp>
      <p:sp>
        <p:nvSpPr>
          <p:cNvPr id="349" name="Google Shape;349;p64"/>
          <p:cNvSpPr/>
          <p:nvPr/>
        </p:nvSpPr>
        <p:spPr>
          <a:xfrm>
            <a:off x="7493136" y="238675"/>
            <a:ext cx="1358400" cy="1806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Google Sans"/>
                <a:ea typeface="Google Sans"/>
                <a:cs typeface="Google Sans"/>
                <a:sym typeface="Google Sans"/>
              </a:rPr>
              <a:t>Data</a:t>
            </a:r>
            <a:endParaRPr sz="1600" b="1">
              <a:solidFill>
                <a:schemeClr val="dk1"/>
              </a:solidFill>
              <a:latin typeface="Google Sans"/>
              <a:ea typeface="Google Sans"/>
              <a:cs typeface="Google Sans"/>
              <a:sym typeface="Google Sans"/>
            </a:endParaRPr>
          </a:p>
          <a:p>
            <a:pPr marL="0" lvl="0" indent="0" algn="l" rtl="0">
              <a:spcBef>
                <a:spcPts val="0"/>
              </a:spcBef>
              <a:spcAft>
                <a:spcPts val="0"/>
              </a:spcAft>
              <a:buNone/>
            </a:pPr>
            <a:endParaRPr/>
          </a:p>
        </p:txBody>
      </p:sp>
      <p:sp>
        <p:nvSpPr>
          <p:cNvPr id="350" name="Google Shape;350;p64"/>
          <p:cNvSpPr/>
          <p:nvPr/>
        </p:nvSpPr>
        <p:spPr>
          <a:xfrm>
            <a:off x="7436300" y="3107150"/>
            <a:ext cx="1556100" cy="15561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Training</a:t>
            </a:r>
            <a:endParaRPr sz="1700" b="1"/>
          </a:p>
        </p:txBody>
      </p:sp>
      <p:sp>
        <p:nvSpPr>
          <p:cNvPr id="351" name="Google Shape;351;p64"/>
          <p:cNvSpPr txBox="1"/>
          <p:nvPr/>
        </p:nvSpPr>
        <p:spPr>
          <a:xfrm>
            <a:off x="5952050" y="3861325"/>
            <a:ext cx="1769700" cy="1029300"/>
          </a:xfrm>
          <a:prstGeom prst="rect">
            <a:avLst/>
          </a:prstGeom>
          <a:solidFill>
            <a:srgbClr val="FCE5CD"/>
          </a:solidFill>
          <a:ln w="9525" cap="flat" cmpd="sng">
            <a:solidFill>
              <a:srgbClr val="666666"/>
            </a:solidFill>
            <a:prstDash val="solid"/>
            <a:round/>
            <a:headEnd type="none" w="sm" len="sm"/>
            <a:tailEnd type="none" w="sm" len="sm"/>
          </a:ln>
          <a:effectLst>
            <a:outerShdw blurRad="57150" dist="66675" dir="2400000" algn="bl" rotWithShape="0">
              <a:srgbClr val="CCCCCC">
                <a:alpha val="36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latin typeface="Google Sans"/>
                <a:ea typeface="Google Sans"/>
                <a:cs typeface="Google Sans"/>
                <a:sym typeface="Google Sans"/>
              </a:rPr>
              <a:t>Accelerators</a:t>
            </a:r>
            <a:endParaRPr sz="1600" b="1">
              <a:latin typeface="Google Sans"/>
              <a:ea typeface="Google Sans"/>
              <a:cs typeface="Google Sans"/>
              <a:sym typeface="Google Sa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5"/>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TensorFlow has a lot going on</a:t>
            </a:r>
            <a:endParaRPr/>
          </a:p>
        </p:txBody>
      </p:sp>
      <p:sp>
        <p:nvSpPr>
          <p:cNvPr id="357" name="Google Shape;357;p65"/>
          <p:cNvSpPr txBox="1">
            <a:spLocks noGrp="1"/>
          </p:cNvSpPr>
          <p:nvPr>
            <p:ph type="subTitle" idx="2"/>
          </p:nvPr>
        </p:nvSpPr>
        <p:spPr>
          <a:xfrm>
            <a:off x="739450" y="1561208"/>
            <a:ext cx="7281900" cy="157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We have a lot of methods, classes, and functions(thousands)</a:t>
            </a:r>
            <a:endParaRPr sz="1800"/>
          </a:p>
          <a:p>
            <a:pPr marL="457200" lvl="0" indent="-342900" algn="l" rtl="0">
              <a:spcBef>
                <a:spcPts val="0"/>
              </a:spcBef>
              <a:spcAft>
                <a:spcPts val="0"/>
              </a:spcAft>
              <a:buSzPts val="1800"/>
              <a:buChar char="●"/>
            </a:pPr>
            <a:r>
              <a:rPr lang="en" sz="1800"/>
              <a:t>We have Keras and Sonnet if you need high-level APIs</a:t>
            </a:r>
            <a:endParaRPr sz="1800"/>
          </a:p>
          <a:p>
            <a:pPr marL="457200" lvl="0" indent="-342900" algn="l" rtl="0">
              <a:spcBef>
                <a:spcPts val="0"/>
              </a:spcBef>
              <a:spcAft>
                <a:spcPts val="0"/>
              </a:spcAft>
              <a:buSzPts val="1800"/>
              <a:buChar char="●"/>
            </a:pPr>
            <a:r>
              <a:rPr lang="en" sz="1800"/>
              <a:t>We have a lot of packages: Probability, TFX, Lite, JS, Agents, Privacy, and lots more</a:t>
            </a:r>
            <a:endParaRPr sz="1800"/>
          </a:p>
          <a:p>
            <a:pPr marL="457200" lvl="0" indent="-342900" algn="l" rtl="0">
              <a:spcBef>
                <a:spcPts val="0"/>
              </a:spcBef>
              <a:spcAft>
                <a:spcPts val="0"/>
              </a:spcAft>
              <a:buSzPts val="1800"/>
              <a:buChar char="●"/>
            </a:pPr>
            <a:r>
              <a:rPr lang="en" sz="1800"/>
              <a:t>We even have tf.numpy</a:t>
            </a:r>
            <a:endParaRPr sz="1800"/>
          </a:p>
          <a:p>
            <a:pPr marL="45720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r>
              <a:rPr lang="en" sz="1800"/>
              <a:t>But, how do you get your head around the design of the entire system?</a:t>
            </a:r>
            <a:endParaRPr sz="1800"/>
          </a:p>
          <a:p>
            <a:pPr marL="0" lvl="0" indent="0" algn="l" rtl="0">
              <a:spcBef>
                <a:spcPts val="1200"/>
              </a:spcBef>
              <a:spcAft>
                <a:spcPts val="1200"/>
              </a:spcAft>
              <a:buNone/>
            </a:pPr>
            <a:endParaRPr sz="1800"/>
          </a:p>
        </p:txBody>
      </p:sp>
      <p:sp>
        <p:nvSpPr>
          <p:cNvPr id="358" name="Google Shape;358;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300500" y="990000"/>
            <a:ext cx="3126600" cy="4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Usman Khan</a:t>
            </a:r>
            <a:endParaRPr/>
          </a:p>
        </p:txBody>
      </p:sp>
      <p:sp>
        <p:nvSpPr>
          <p:cNvPr id="193" name="Google Shape;193;p33"/>
          <p:cNvSpPr txBox="1">
            <a:spLocks noGrp="1"/>
          </p:cNvSpPr>
          <p:nvPr>
            <p:ph type="title" idx="2"/>
          </p:nvPr>
        </p:nvSpPr>
        <p:spPr>
          <a:xfrm>
            <a:off x="300500" y="1479926"/>
            <a:ext cx="3126600" cy="6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 DSC Lead - NUML</a:t>
            </a:r>
            <a:endParaRPr/>
          </a:p>
          <a:p>
            <a:pPr marL="0" lvl="0" indent="0" algn="l" rtl="0">
              <a:spcBef>
                <a:spcPts val="600"/>
              </a:spcBef>
              <a:spcAft>
                <a:spcPts val="0"/>
              </a:spcAft>
              <a:buNone/>
            </a:pPr>
            <a:r>
              <a:rPr lang="en"/>
              <a:t>Regional Lead EMEA @ Microsoft Learn</a:t>
            </a:r>
            <a:endParaRPr/>
          </a:p>
          <a:p>
            <a:pPr marL="0" lvl="0" indent="0" algn="l" rtl="0">
              <a:spcBef>
                <a:spcPts val="600"/>
              </a:spcBef>
              <a:spcAft>
                <a:spcPts val="0"/>
              </a:spcAft>
              <a:buNone/>
            </a:pPr>
            <a:r>
              <a:rPr lang="en"/>
              <a:t>Technical Lead @ MLSA Islamabad</a:t>
            </a:r>
            <a:endParaRPr/>
          </a:p>
          <a:p>
            <a:pPr marL="0" lvl="0" indent="0" algn="l" rtl="0">
              <a:spcBef>
                <a:spcPts val="600"/>
              </a:spcBef>
              <a:spcAft>
                <a:spcPts val="0"/>
              </a:spcAft>
              <a:buNone/>
            </a:pPr>
            <a:r>
              <a:rPr lang="en"/>
              <a:t>Big Data Engineer @ Blutech Consulting</a:t>
            </a:r>
            <a:endParaRPr/>
          </a:p>
          <a:p>
            <a:pPr marL="0" lvl="0" indent="0" algn="l" rtl="0">
              <a:spcBef>
                <a:spcPts val="600"/>
              </a:spcBef>
              <a:spcAft>
                <a:spcPts val="0"/>
              </a:spcAft>
              <a:buNone/>
            </a:pPr>
            <a:r>
              <a:rPr lang="en"/>
              <a:t>3+ Years of Experience in ML, NLP and Python </a:t>
            </a:r>
            <a:endParaRPr/>
          </a:p>
          <a:p>
            <a:pPr marL="0" lvl="0" indent="0" algn="l" rtl="0">
              <a:spcBef>
                <a:spcPts val="600"/>
              </a:spcBef>
              <a:spcAft>
                <a:spcPts val="600"/>
              </a:spcAft>
              <a:buNone/>
            </a:pPr>
            <a:endParaRPr/>
          </a:p>
        </p:txBody>
      </p:sp>
      <p:sp>
        <p:nvSpPr>
          <p:cNvPr id="194" name="Google Shape;194;p33"/>
          <p:cNvSpPr txBox="1">
            <a:spLocks noGrp="1"/>
          </p:cNvSpPr>
          <p:nvPr>
            <p:ph type="title" idx="3"/>
          </p:nvPr>
        </p:nvSpPr>
        <p:spPr>
          <a:xfrm>
            <a:off x="300500" y="257525"/>
            <a:ext cx="4273200" cy="7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Lead</a:t>
            </a:r>
            <a:endParaRPr/>
          </a:p>
        </p:txBody>
      </p:sp>
      <p:pic>
        <p:nvPicPr>
          <p:cNvPr id="195" name="Google Shape;195;p33"/>
          <p:cNvPicPr preferRelativeResize="0"/>
          <p:nvPr/>
        </p:nvPicPr>
        <p:blipFill rotWithShape="1">
          <a:blip r:embed="rId3">
            <a:alphaModFix/>
          </a:blip>
          <a:srcRect l="19887" r="19881" b="41376"/>
          <a:stretch/>
        </p:blipFill>
        <p:spPr>
          <a:xfrm>
            <a:off x="5526925" y="1248450"/>
            <a:ext cx="2719200" cy="2646600"/>
          </a:xfrm>
          <a:prstGeom prst="ellipse">
            <a:avLst/>
          </a:prstGeom>
          <a:noFill/>
          <a:ln>
            <a:noFill/>
          </a:ln>
        </p:spPr>
      </p:pic>
      <p:pic>
        <p:nvPicPr>
          <p:cNvPr id="196" name="Google Shape;196;p33"/>
          <p:cNvPicPr preferRelativeResize="0"/>
          <p:nvPr/>
        </p:nvPicPr>
        <p:blipFill>
          <a:blip r:embed="rId4">
            <a:alphaModFix/>
          </a:blip>
          <a:stretch>
            <a:fillRect/>
          </a:stretch>
        </p:blipFill>
        <p:spPr>
          <a:xfrm>
            <a:off x="300500" y="3512550"/>
            <a:ext cx="1289922" cy="1268425"/>
          </a:xfrm>
          <a:prstGeom prst="rect">
            <a:avLst/>
          </a:prstGeom>
          <a:noFill/>
          <a:ln>
            <a:noFill/>
          </a:ln>
        </p:spPr>
      </p:pic>
      <p:pic>
        <p:nvPicPr>
          <p:cNvPr id="197" name="Google Shape;197;p33"/>
          <p:cNvPicPr preferRelativeResize="0"/>
          <p:nvPr/>
        </p:nvPicPr>
        <p:blipFill>
          <a:blip r:embed="rId5">
            <a:alphaModFix/>
          </a:blip>
          <a:stretch>
            <a:fillRect/>
          </a:stretch>
        </p:blipFill>
        <p:spPr>
          <a:xfrm>
            <a:off x="2724450" y="3443435"/>
            <a:ext cx="1387650" cy="1406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0"/>
                                        <p:tgtEl>
                                          <p:spTgt spid="19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6"/>
                                        </p:tgtEl>
                                        <p:attrNameLst>
                                          <p:attrName>style.visibility</p:attrName>
                                        </p:attrNameLst>
                                      </p:cBhvr>
                                      <p:to>
                                        <p:strVal val="visible"/>
                                      </p:to>
                                    </p:set>
                                    <p:animEffect transition="in" filter="fade">
                                      <p:cBhvr>
                                        <p:cTn id="11"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7"/>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3 Easy Pieces</a:t>
            </a:r>
            <a:endParaRPr dirty="0"/>
          </a:p>
        </p:txBody>
      </p:sp>
      <p:sp>
        <p:nvSpPr>
          <p:cNvPr id="380" name="Google Shape;380;p67"/>
          <p:cNvSpPr txBox="1">
            <a:spLocks noGrp="1"/>
          </p:cNvSpPr>
          <p:nvPr>
            <p:ph type="subTitle" idx="2"/>
          </p:nvPr>
        </p:nvSpPr>
        <p:spPr>
          <a:xfrm>
            <a:off x="739450" y="1485000"/>
            <a:ext cx="7281900" cy="263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tensors</a:t>
            </a:r>
            <a:endParaRPr sz="1800" dirty="0"/>
          </a:p>
          <a:p>
            <a:pPr marL="457200" lvl="0" indent="-342900" algn="l" rtl="0">
              <a:spcBef>
                <a:spcPts val="0"/>
              </a:spcBef>
              <a:spcAft>
                <a:spcPts val="0"/>
              </a:spcAft>
              <a:buSzPts val="1800"/>
              <a:buChar char="●"/>
            </a:pPr>
            <a:r>
              <a:rPr lang="en" sz="1800" dirty="0"/>
              <a:t>variables</a:t>
            </a:r>
            <a:endParaRPr sz="1800" dirty="0"/>
          </a:p>
          <a:p>
            <a:pPr marL="457200" lvl="0" indent="-342900" algn="l" rtl="0">
              <a:spcBef>
                <a:spcPts val="0"/>
              </a:spcBef>
              <a:spcAft>
                <a:spcPts val="0"/>
              </a:spcAft>
              <a:buSzPts val="1800"/>
              <a:buChar char="●"/>
            </a:pPr>
            <a:r>
              <a:rPr lang="en" sz="1800" dirty="0"/>
              <a:t>modules</a:t>
            </a:r>
            <a:endParaRPr sz="1800" dirty="0"/>
          </a:p>
          <a:p>
            <a:pPr marL="0" lvl="0" indent="0" algn="l" rtl="0">
              <a:spcBef>
                <a:spcPts val="1200"/>
              </a:spcBef>
              <a:spcAft>
                <a:spcPts val="1200"/>
              </a:spcAft>
              <a:buNone/>
            </a:pPr>
            <a:r>
              <a:rPr lang="en" sz="1800" dirty="0"/>
              <a:t>We'll teach it to you right now!</a:t>
            </a:r>
            <a:endParaRPr sz="1800" dirty="0"/>
          </a:p>
        </p:txBody>
      </p:sp>
      <p:sp>
        <p:nvSpPr>
          <p:cNvPr id="381" name="Google Shape;381;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features to remember</a:t>
            </a:r>
            <a:endParaRPr dirty="0"/>
          </a:p>
        </p:txBody>
      </p:sp>
      <p:sp>
        <p:nvSpPr>
          <p:cNvPr id="387" name="Google Shape;387;p68"/>
          <p:cNvSpPr txBox="1">
            <a:spLocks noGrp="1"/>
          </p:cNvSpPr>
          <p:nvPr>
            <p:ph type="subTitle" idx="2"/>
          </p:nvPr>
        </p:nvSpPr>
        <p:spPr>
          <a:xfrm>
            <a:off x="739450" y="1485000"/>
            <a:ext cx="8281800" cy="157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u="sng" dirty="0"/>
              <a:t>tensors</a:t>
            </a:r>
            <a:r>
              <a:rPr lang="en" sz="1800" dirty="0"/>
              <a:t>: Representing some </a:t>
            </a:r>
            <a:r>
              <a:rPr lang="en" sz="1800" b="1" dirty="0"/>
              <a:t>data</a:t>
            </a:r>
            <a:endParaRPr sz="1800" b="1" dirty="0"/>
          </a:p>
          <a:p>
            <a:pPr marL="457200" lvl="0" indent="-342900" algn="l" rtl="0">
              <a:spcBef>
                <a:spcPts val="0"/>
              </a:spcBef>
              <a:spcAft>
                <a:spcPts val="0"/>
              </a:spcAft>
              <a:buSzPts val="1800"/>
              <a:buChar char="●"/>
            </a:pPr>
            <a:r>
              <a:rPr lang="en" sz="1800" b="1" u="sng" dirty="0"/>
              <a:t>variables</a:t>
            </a:r>
            <a:r>
              <a:rPr lang="en" sz="1800" dirty="0"/>
              <a:t>: Representing </a:t>
            </a:r>
            <a:r>
              <a:rPr lang="en" sz="1800" b="1" dirty="0"/>
              <a:t>weights</a:t>
            </a:r>
            <a:endParaRPr sz="1800" b="1" dirty="0"/>
          </a:p>
          <a:p>
            <a:pPr marL="457200" lvl="0" indent="-342900" algn="l" rtl="0">
              <a:spcBef>
                <a:spcPts val="0"/>
              </a:spcBef>
              <a:spcAft>
                <a:spcPts val="0"/>
              </a:spcAft>
              <a:buSzPts val="1800"/>
              <a:buChar char="●"/>
            </a:pPr>
            <a:r>
              <a:rPr lang="en" sz="1800" b="1" u="sng" dirty="0"/>
              <a:t>modules</a:t>
            </a:r>
            <a:r>
              <a:rPr lang="en" sz="1800" dirty="0"/>
              <a:t>: Building a </a:t>
            </a:r>
            <a:r>
              <a:rPr lang="en" sz="1800" b="1" dirty="0"/>
              <a:t>model</a:t>
            </a:r>
            <a:endParaRPr sz="1800" b="1" dirty="0"/>
          </a:p>
          <a:p>
            <a:pPr marL="0" lvl="0" indent="0" algn="l" rtl="0">
              <a:spcBef>
                <a:spcPts val="1200"/>
              </a:spcBef>
              <a:spcAft>
                <a:spcPts val="1200"/>
              </a:spcAft>
              <a:buNone/>
            </a:pPr>
            <a:endParaRPr sz="1800" dirty="0"/>
          </a:p>
        </p:txBody>
      </p:sp>
      <p:sp>
        <p:nvSpPr>
          <p:cNvPr id="388" name="Google Shape;388;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9"/>
          <p:cNvSpPr txBox="1">
            <a:spLocks noGrp="1"/>
          </p:cNvSpPr>
          <p:nvPr>
            <p:ph type="subTitle" idx="2"/>
          </p:nvPr>
        </p:nvSpPr>
        <p:spPr>
          <a:xfrm>
            <a:off x="726225" y="2779945"/>
            <a:ext cx="7121100" cy="1604700"/>
          </a:xfrm>
          <a:prstGeom prst="rect">
            <a:avLst/>
          </a:prstGeom>
        </p:spPr>
        <p:txBody>
          <a:bodyPr spcFirstLastPara="1" wrap="square" lIns="57150" tIns="57150" rIns="57150" bIns="57150" anchor="t" anchorCtr="0">
            <a:noAutofit/>
          </a:bodyPr>
          <a:lstStyle/>
          <a:p>
            <a:pPr marL="0" lvl="0" indent="0" algn="l" rtl="0">
              <a:lnSpc>
                <a:spcPct val="100000"/>
              </a:lnSpc>
              <a:spcBef>
                <a:spcPts val="0"/>
              </a:spcBef>
              <a:spcAft>
                <a:spcPts val="0"/>
              </a:spcAft>
              <a:buClr>
                <a:schemeClr val="dk1"/>
              </a:buClr>
              <a:buSzPts val="1100"/>
              <a:buFont typeface="Arial"/>
              <a:buNone/>
            </a:pPr>
            <a:r>
              <a:rPr lang="en"/>
              <a:t>A static numerical representation </a:t>
            </a:r>
            <a:endParaRPr/>
          </a:p>
        </p:txBody>
      </p:sp>
      <p:sp>
        <p:nvSpPr>
          <p:cNvPr id="394" name="Google Shape;394;p69"/>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95" name="Google Shape;395;p69"/>
          <p:cNvSpPr/>
          <p:nvPr/>
        </p:nvSpPr>
        <p:spPr>
          <a:xfrm>
            <a:off x="103050" y="111625"/>
            <a:ext cx="1528500" cy="39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69"/>
          <p:cNvPicPr preferRelativeResize="0"/>
          <p:nvPr/>
        </p:nvPicPr>
        <p:blipFill>
          <a:blip r:embed="rId3">
            <a:alphaModFix/>
          </a:blip>
          <a:stretch>
            <a:fillRect/>
          </a:stretch>
        </p:blipFill>
        <p:spPr>
          <a:xfrm>
            <a:off x="0" y="0"/>
            <a:ext cx="1402243" cy="470601"/>
          </a:xfrm>
          <a:prstGeom prst="rect">
            <a:avLst/>
          </a:prstGeom>
          <a:noFill/>
          <a:ln>
            <a:noFill/>
          </a:ln>
        </p:spPr>
      </p:pic>
      <p:sp>
        <p:nvSpPr>
          <p:cNvPr id="397" name="Google Shape;397;p69"/>
          <p:cNvSpPr txBox="1">
            <a:spLocks noGrp="1"/>
          </p:cNvSpPr>
          <p:nvPr>
            <p:ph type="title"/>
          </p:nvPr>
        </p:nvSpPr>
        <p:spPr>
          <a:xfrm>
            <a:off x="707050" y="1798825"/>
            <a:ext cx="7282800" cy="717600"/>
          </a:xfrm>
          <a:prstGeom prst="rect">
            <a:avLst/>
          </a:prstGeom>
        </p:spPr>
        <p:txBody>
          <a:bodyPr spcFirstLastPara="1" wrap="square" lIns="57150" tIns="57150" rIns="57150" bIns="57150" anchor="b" anchorCtr="0">
            <a:noAutofit/>
          </a:bodyPr>
          <a:lstStyle/>
          <a:p>
            <a:pPr marL="0" lvl="0" indent="0" algn="l" rtl="0">
              <a:spcBef>
                <a:spcPts val="0"/>
              </a:spcBef>
              <a:spcAft>
                <a:spcPts val="0"/>
              </a:spcAft>
              <a:buNone/>
            </a:pPr>
            <a:r>
              <a:rPr lang="en"/>
              <a:t>1. Tensors</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0"/>
          <p:cNvSpPr txBox="1">
            <a:spLocks noGrp="1"/>
          </p:cNvSpPr>
          <p:nvPr>
            <p:ph type="title"/>
          </p:nvPr>
        </p:nvSpPr>
        <p:spPr>
          <a:xfrm>
            <a:off x="707050" y="1798825"/>
            <a:ext cx="7282800" cy="717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What's a tensor?</a:t>
            </a:r>
            <a:endParaRPr/>
          </a:p>
        </p:txBody>
      </p:sp>
      <p:sp>
        <p:nvSpPr>
          <p:cNvPr id="403" name="Google Shape;40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404" name="Google Shape;404;p70"/>
          <p:cNvPicPr preferRelativeResize="0"/>
          <p:nvPr/>
        </p:nvPicPr>
        <p:blipFill>
          <a:blip r:embed="rId3">
            <a:alphaModFix/>
          </a:blip>
          <a:stretch>
            <a:fillRect/>
          </a:stretch>
        </p:blipFill>
        <p:spPr>
          <a:xfrm>
            <a:off x="3249750" y="-39512"/>
            <a:ext cx="2781300" cy="1838325"/>
          </a:xfrm>
          <a:prstGeom prst="rect">
            <a:avLst/>
          </a:prstGeom>
          <a:noFill/>
          <a:ln>
            <a:noFill/>
          </a:ln>
        </p:spPr>
      </p:pic>
      <p:pic>
        <p:nvPicPr>
          <p:cNvPr id="405" name="Google Shape;405;p70"/>
          <p:cNvPicPr preferRelativeResize="0"/>
          <p:nvPr/>
        </p:nvPicPr>
        <p:blipFill>
          <a:blip r:embed="rId4">
            <a:alphaModFix/>
          </a:blip>
          <a:stretch>
            <a:fillRect/>
          </a:stretch>
        </p:blipFill>
        <p:spPr>
          <a:xfrm>
            <a:off x="2146263" y="2956336"/>
            <a:ext cx="1685925" cy="1531250"/>
          </a:xfrm>
          <a:prstGeom prst="rect">
            <a:avLst/>
          </a:prstGeom>
          <a:noFill/>
          <a:ln>
            <a:noFill/>
          </a:ln>
        </p:spPr>
      </p:pic>
      <p:pic>
        <p:nvPicPr>
          <p:cNvPr id="406" name="Google Shape;406;p70"/>
          <p:cNvPicPr preferRelativeResize="0"/>
          <p:nvPr/>
        </p:nvPicPr>
        <p:blipFill>
          <a:blip r:embed="rId5">
            <a:alphaModFix/>
          </a:blip>
          <a:stretch>
            <a:fillRect/>
          </a:stretch>
        </p:blipFill>
        <p:spPr>
          <a:xfrm>
            <a:off x="4194125" y="2893025"/>
            <a:ext cx="1732225" cy="2102475"/>
          </a:xfrm>
          <a:prstGeom prst="rect">
            <a:avLst/>
          </a:prstGeom>
          <a:noFill/>
          <a:ln>
            <a:noFill/>
          </a:ln>
        </p:spPr>
      </p:pic>
      <p:pic>
        <p:nvPicPr>
          <p:cNvPr id="407" name="Google Shape;407;p70"/>
          <p:cNvPicPr preferRelativeResize="0"/>
          <p:nvPr/>
        </p:nvPicPr>
        <p:blipFill>
          <a:blip r:embed="rId6">
            <a:alphaModFix/>
          </a:blip>
          <a:stretch>
            <a:fillRect/>
          </a:stretch>
        </p:blipFill>
        <p:spPr>
          <a:xfrm>
            <a:off x="518713" y="2672000"/>
            <a:ext cx="1516520" cy="1531250"/>
          </a:xfrm>
          <a:prstGeom prst="rect">
            <a:avLst/>
          </a:prstGeom>
          <a:noFill/>
          <a:ln>
            <a:noFill/>
          </a:ln>
        </p:spPr>
      </p:pic>
      <p:sp>
        <p:nvSpPr>
          <p:cNvPr id="408" name="Google Shape;408;p70"/>
          <p:cNvSpPr txBox="1">
            <a:spLocks noGrp="1"/>
          </p:cNvSpPr>
          <p:nvPr>
            <p:ph type="subTitle" idx="1"/>
          </p:nvPr>
        </p:nvSpPr>
        <p:spPr>
          <a:xfrm>
            <a:off x="725400" y="4621272"/>
            <a:ext cx="6704700" cy="2925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endParaRPr/>
          </a:p>
        </p:txBody>
      </p:sp>
      <p:sp>
        <p:nvSpPr>
          <p:cNvPr id="409" name="Google Shape;409;p70"/>
          <p:cNvSpPr txBox="1">
            <a:spLocks noGrp="1"/>
          </p:cNvSpPr>
          <p:nvPr>
            <p:ph type="title"/>
          </p:nvPr>
        </p:nvSpPr>
        <p:spPr>
          <a:xfrm>
            <a:off x="7139100" y="3075450"/>
            <a:ext cx="3215400" cy="1293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["hat", </a:t>
            </a:r>
            <a:endParaRPr/>
          </a:p>
          <a:p>
            <a:pPr marL="0" lvl="0" indent="0" algn="l" rtl="0">
              <a:spcBef>
                <a:spcPts val="0"/>
              </a:spcBef>
              <a:spcAft>
                <a:spcPts val="0"/>
              </a:spcAft>
              <a:buNone/>
            </a:pPr>
            <a:r>
              <a:rPr lang="en"/>
              <a:t>"coat"]</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71"/>
          <p:cNvSpPr txBox="1">
            <a:spLocks noGrp="1"/>
          </p:cNvSpPr>
          <p:nvPr>
            <p:ph type="subTitle" idx="2"/>
          </p:nvPr>
        </p:nvSpPr>
        <p:spPr>
          <a:xfrm>
            <a:off x="739450" y="1485008"/>
            <a:ext cx="7281900" cy="1573800"/>
          </a:xfrm>
          <a:prstGeom prst="rect">
            <a:avLst/>
          </a:prstGeom>
        </p:spPr>
        <p:txBody>
          <a:bodyPr spcFirstLastPara="1" wrap="square" lIns="91425" tIns="91425" rIns="91425" bIns="91425" anchor="t" anchorCtr="0">
            <a:noAutofit/>
          </a:bodyPr>
          <a:lstStyle/>
          <a:p>
            <a:pPr marL="457200" lvl="0" indent="-342900" algn="l" rtl="0">
              <a:spcBef>
                <a:spcPts val="900"/>
              </a:spcBef>
              <a:spcAft>
                <a:spcPts val="0"/>
              </a:spcAft>
              <a:buClr>
                <a:srgbClr val="202124"/>
              </a:buClr>
              <a:buSzPts val="1800"/>
              <a:buFont typeface="Roboto"/>
              <a:buChar char="●"/>
            </a:pPr>
            <a:r>
              <a:rPr lang="en" sz="1800">
                <a:solidFill>
                  <a:srgbClr val="202124"/>
                </a:solidFill>
                <a:highlight>
                  <a:srgbClr val="FFFFFF"/>
                </a:highlight>
              </a:rPr>
              <a:t>Strongly-typed</a:t>
            </a:r>
            <a:endParaRPr sz="1800">
              <a:solidFill>
                <a:srgbClr val="202124"/>
              </a:solidFill>
              <a:highlight>
                <a:srgbClr val="FFFFFF"/>
              </a:highlight>
            </a:endParaRPr>
          </a:p>
          <a:p>
            <a:pPr marL="914400" lvl="1" indent="-342900" algn="l" rtl="0">
              <a:spcBef>
                <a:spcPts val="0"/>
              </a:spcBef>
              <a:spcAft>
                <a:spcPts val="0"/>
              </a:spcAft>
              <a:buClr>
                <a:schemeClr val="dk1"/>
              </a:buClr>
              <a:buSzPts val="1800"/>
              <a:buAutoNum type="alphaLcPeriod"/>
            </a:pPr>
            <a:r>
              <a:rPr lang="en" sz="1800">
                <a:solidFill>
                  <a:srgbClr val="202124"/>
                </a:solidFill>
                <a:highlight>
                  <a:srgbClr val="FFFFFF"/>
                </a:highlight>
              </a:rPr>
              <a:t>floats of various kinds</a:t>
            </a:r>
            <a:endParaRPr sz="1800">
              <a:solidFill>
                <a:srgbClr val="202124"/>
              </a:solidFill>
              <a:highlight>
                <a:srgbClr val="FFFFFF"/>
              </a:highlight>
            </a:endParaRPr>
          </a:p>
          <a:p>
            <a:pPr marL="914400" lvl="1" indent="-342900" algn="l" rtl="0">
              <a:spcBef>
                <a:spcPts val="0"/>
              </a:spcBef>
              <a:spcAft>
                <a:spcPts val="0"/>
              </a:spcAft>
              <a:buClr>
                <a:srgbClr val="202124"/>
              </a:buClr>
              <a:buSzPts val="1800"/>
              <a:buAutoNum type="alphaLcPeriod"/>
            </a:pPr>
            <a:r>
              <a:rPr lang="en" sz="1800">
                <a:solidFill>
                  <a:srgbClr val="202124"/>
                </a:solidFill>
                <a:highlight>
                  <a:srgbClr val="FFFFFF"/>
                </a:highlight>
              </a:rPr>
              <a:t>booleans</a:t>
            </a:r>
            <a:endParaRPr sz="1800">
              <a:solidFill>
                <a:srgbClr val="202124"/>
              </a:solidFill>
              <a:highlight>
                <a:srgbClr val="FFFFFF"/>
              </a:highlight>
            </a:endParaRPr>
          </a:p>
          <a:p>
            <a:pPr marL="914400" lvl="1" indent="-342900" algn="l" rtl="0">
              <a:spcBef>
                <a:spcPts val="0"/>
              </a:spcBef>
              <a:spcAft>
                <a:spcPts val="0"/>
              </a:spcAft>
              <a:buClr>
                <a:srgbClr val="202124"/>
              </a:buClr>
              <a:buSzPts val="1800"/>
              <a:buAutoNum type="alphaLcPeriod"/>
            </a:pPr>
            <a:r>
              <a:rPr lang="en" sz="1800">
                <a:solidFill>
                  <a:srgbClr val="202124"/>
                </a:solidFill>
                <a:highlight>
                  <a:srgbClr val="FFFFFF"/>
                </a:highlight>
              </a:rPr>
              <a:t>ints of all sorts</a:t>
            </a:r>
            <a:endParaRPr sz="1800">
              <a:solidFill>
                <a:srgbClr val="202124"/>
              </a:solidFill>
              <a:highlight>
                <a:srgbClr val="FFFFFF"/>
              </a:highlight>
            </a:endParaRPr>
          </a:p>
          <a:p>
            <a:pPr marL="914400" lvl="1" indent="-342900" algn="l" rtl="0">
              <a:spcBef>
                <a:spcPts val="0"/>
              </a:spcBef>
              <a:spcAft>
                <a:spcPts val="0"/>
              </a:spcAft>
              <a:buClr>
                <a:srgbClr val="202124"/>
              </a:buClr>
              <a:buSzPts val="1800"/>
              <a:buAutoNum type="alphaLcPeriod"/>
            </a:pPr>
            <a:r>
              <a:rPr lang="en" sz="1800">
                <a:solidFill>
                  <a:srgbClr val="202124"/>
                </a:solidFill>
                <a:highlight>
                  <a:srgbClr val="FFFFFF"/>
                </a:highlight>
              </a:rPr>
              <a:t>complex numbers</a:t>
            </a:r>
            <a:endParaRPr sz="1800">
              <a:solidFill>
                <a:srgbClr val="202124"/>
              </a:solidFill>
              <a:highlight>
                <a:srgbClr val="FFFFFF"/>
              </a:highlight>
            </a:endParaRPr>
          </a:p>
          <a:p>
            <a:pPr marL="914400" lvl="1" indent="-342900" algn="l" rtl="0">
              <a:spcBef>
                <a:spcPts val="0"/>
              </a:spcBef>
              <a:spcAft>
                <a:spcPts val="0"/>
              </a:spcAft>
              <a:buClr>
                <a:srgbClr val="202124"/>
              </a:buClr>
              <a:buSzPts val="1800"/>
              <a:buAutoNum type="alphaLcPeriod"/>
            </a:pPr>
            <a:r>
              <a:rPr lang="en" sz="1800">
                <a:solidFill>
                  <a:srgbClr val="202124"/>
                </a:solidFill>
                <a:highlight>
                  <a:srgbClr val="FFFFFF"/>
                </a:highlight>
              </a:rPr>
              <a:t>strings</a:t>
            </a:r>
            <a:endParaRPr sz="1800">
              <a:solidFill>
                <a:srgbClr val="202124"/>
              </a:solidFill>
              <a:highlight>
                <a:srgbClr val="FFFFFF"/>
              </a:highlight>
            </a:endParaRPr>
          </a:p>
          <a:p>
            <a:pPr marL="914400" lvl="1" indent="-342900" algn="l" rtl="0">
              <a:spcBef>
                <a:spcPts val="0"/>
              </a:spcBef>
              <a:spcAft>
                <a:spcPts val="0"/>
              </a:spcAft>
              <a:buClr>
                <a:srgbClr val="202124"/>
              </a:buClr>
              <a:buSzPts val="1800"/>
              <a:buAutoNum type="alphaLcPeriod"/>
            </a:pPr>
            <a:r>
              <a:rPr lang="en" sz="1800">
                <a:solidFill>
                  <a:srgbClr val="202124"/>
                </a:solidFill>
                <a:highlight>
                  <a:srgbClr val="FFFFFF"/>
                </a:highlight>
              </a:rPr>
              <a:t>...other exotic kinds like Sparse and Ragged</a:t>
            </a:r>
            <a:endParaRPr sz="1800">
              <a:solidFill>
                <a:srgbClr val="202124"/>
              </a:solidFill>
              <a:highlight>
                <a:srgbClr val="FFFFFF"/>
              </a:highlight>
            </a:endParaRPr>
          </a:p>
          <a:p>
            <a:pPr marL="0" lvl="0" indent="0" algn="l" rtl="0">
              <a:spcBef>
                <a:spcPts val="900"/>
              </a:spcBef>
              <a:spcAft>
                <a:spcPts val="0"/>
              </a:spcAft>
              <a:buNone/>
            </a:pPr>
            <a:endParaRPr sz="1800">
              <a:solidFill>
                <a:srgbClr val="202124"/>
              </a:solidFill>
              <a:highlight>
                <a:srgbClr val="FFFFFF"/>
              </a:highlight>
            </a:endParaRPr>
          </a:p>
          <a:p>
            <a:pPr marL="457200" lvl="0" indent="-342900" algn="l" rtl="0">
              <a:spcBef>
                <a:spcPts val="900"/>
              </a:spcBef>
              <a:spcAft>
                <a:spcPts val="0"/>
              </a:spcAft>
              <a:buClr>
                <a:srgbClr val="202124"/>
              </a:buClr>
              <a:buSzPts val="1800"/>
              <a:buFont typeface="Roboto"/>
              <a:buChar char="●"/>
            </a:pPr>
            <a:r>
              <a:rPr lang="en" sz="1800">
                <a:solidFill>
                  <a:srgbClr val="202124"/>
                </a:solidFill>
                <a:highlight>
                  <a:srgbClr val="FFFFFF"/>
                </a:highlight>
              </a:rPr>
              <a:t>Immutable</a:t>
            </a:r>
            <a:endParaRPr sz="1800">
              <a:solidFill>
                <a:srgbClr val="202124"/>
              </a:solidFill>
              <a:highlight>
                <a:srgbClr val="FFFFFF"/>
              </a:highlight>
            </a:endParaRPr>
          </a:p>
          <a:p>
            <a:pPr marL="457200" lvl="0" indent="0" algn="l" rtl="0">
              <a:spcBef>
                <a:spcPts val="900"/>
              </a:spcBef>
              <a:spcAft>
                <a:spcPts val="0"/>
              </a:spcAft>
              <a:buNone/>
            </a:pPr>
            <a:endParaRPr sz="1800">
              <a:solidFill>
                <a:srgbClr val="202124"/>
              </a:solidFill>
              <a:highlight>
                <a:srgbClr val="FFFFFF"/>
              </a:highlight>
            </a:endParaRPr>
          </a:p>
          <a:p>
            <a:pPr marL="0" lvl="0" indent="0" algn="l" rtl="0">
              <a:spcBef>
                <a:spcPts val="900"/>
              </a:spcBef>
              <a:spcAft>
                <a:spcPts val="0"/>
              </a:spcAft>
              <a:buNone/>
            </a:pPr>
            <a:endParaRPr sz="1800">
              <a:solidFill>
                <a:srgbClr val="202124"/>
              </a:solidFill>
              <a:highlight>
                <a:srgbClr val="FFFFFF"/>
              </a:highlight>
            </a:endParaRPr>
          </a:p>
          <a:p>
            <a:pPr marL="0" lvl="0" indent="0" algn="l" rtl="0">
              <a:spcBef>
                <a:spcPts val="0"/>
              </a:spcBef>
              <a:spcAft>
                <a:spcPts val="1200"/>
              </a:spcAft>
              <a:buNone/>
            </a:pPr>
            <a:endParaRPr sz="2400"/>
          </a:p>
        </p:txBody>
      </p:sp>
      <p:sp>
        <p:nvSpPr>
          <p:cNvPr id="415" name="Google Shape;415;p71"/>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Tensor are strongly-typed</a:t>
            </a:r>
            <a:endParaRPr/>
          </a:p>
        </p:txBody>
      </p:sp>
      <p:sp>
        <p:nvSpPr>
          <p:cNvPr id="416" name="Google Shape;416;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72"/>
          <p:cNvSpPr txBox="1"/>
          <p:nvPr/>
        </p:nvSpPr>
        <p:spPr>
          <a:xfrm>
            <a:off x="626400" y="468800"/>
            <a:ext cx="2808000" cy="75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rgbClr val="EF6C00"/>
                </a:solidFill>
                <a:latin typeface="Roboto"/>
                <a:ea typeface="Roboto"/>
                <a:cs typeface="Roboto"/>
                <a:sym typeface="Roboto"/>
              </a:rPr>
              <a:t>We see</a:t>
            </a:r>
            <a:endParaRPr sz="2400" b="1">
              <a:solidFill>
                <a:srgbClr val="EF6C00"/>
              </a:solidFill>
              <a:latin typeface="Roboto"/>
              <a:ea typeface="Roboto"/>
              <a:cs typeface="Roboto"/>
              <a:sym typeface="Roboto"/>
            </a:endParaRPr>
          </a:p>
        </p:txBody>
      </p:sp>
      <p:pic>
        <p:nvPicPr>
          <p:cNvPr id="422" name="Google Shape;422;p72"/>
          <p:cNvPicPr preferRelativeResize="0"/>
          <p:nvPr/>
        </p:nvPicPr>
        <p:blipFill>
          <a:blip r:embed="rId3">
            <a:alphaModFix/>
          </a:blip>
          <a:stretch>
            <a:fillRect/>
          </a:stretch>
        </p:blipFill>
        <p:spPr>
          <a:xfrm>
            <a:off x="464800" y="1268150"/>
            <a:ext cx="8214401" cy="3237250"/>
          </a:xfrm>
          <a:prstGeom prst="rect">
            <a:avLst/>
          </a:prstGeom>
          <a:noFill/>
          <a:ln>
            <a:noFill/>
          </a:ln>
        </p:spPr>
      </p:pic>
      <p:sp>
        <p:nvSpPr>
          <p:cNvPr id="423" name="Google Shape;423;p72"/>
          <p:cNvSpPr txBox="1"/>
          <p:nvPr/>
        </p:nvSpPr>
        <p:spPr>
          <a:xfrm>
            <a:off x="4131825" y="468800"/>
            <a:ext cx="4332300" cy="75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rgbClr val="EF6C00"/>
                </a:solidFill>
                <a:latin typeface="Roboto"/>
                <a:ea typeface="Roboto"/>
                <a:cs typeface="Roboto"/>
                <a:sym typeface="Roboto"/>
              </a:rPr>
              <a:t>Computer “sees”</a:t>
            </a:r>
            <a:endParaRPr sz="2400" b="1">
              <a:solidFill>
                <a:srgbClr val="EF6C00"/>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27"/>
        <p:cNvGrpSpPr/>
        <p:nvPr/>
      </p:nvGrpSpPr>
      <p:grpSpPr>
        <a:xfrm>
          <a:off x="0" y="0"/>
          <a:ext cx="0" cy="0"/>
          <a:chOff x="0" y="0"/>
          <a:chExt cx="0" cy="0"/>
        </a:xfrm>
      </p:grpSpPr>
      <p:sp>
        <p:nvSpPr>
          <p:cNvPr id="428" name="Google Shape;428;p73"/>
          <p:cNvSpPr txBox="1">
            <a:spLocks noGrp="1"/>
          </p:cNvSpPr>
          <p:nvPr>
            <p:ph type="subTitle" idx="1"/>
          </p:nvPr>
        </p:nvSpPr>
        <p:spPr>
          <a:xfrm>
            <a:off x="636900" y="368375"/>
            <a:ext cx="7835700" cy="4170600"/>
          </a:xfrm>
          <a:prstGeom prst="rect">
            <a:avLst/>
          </a:prstGeom>
          <a:solidFill>
            <a:srgbClr val="1E1E1E"/>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solidFill>
                  <a:srgbClr val="7CA668"/>
                </a:solidFill>
                <a:highlight>
                  <a:schemeClr val="dk1"/>
                </a:highlight>
              </a:rPr>
              <a:t># This will be an float tensor by default</a:t>
            </a:r>
            <a:endParaRPr sz="1400">
              <a:solidFill>
                <a:srgbClr val="7CA668"/>
              </a:solidFill>
              <a:highlight>
                <a:schemeClr val="dk1"/>
              </a:highlight>
            </a:endParaRPr>
          </a:p>
          <a:p>
            <a:pPr marL="0" lvl="0" indent="0" algn="l" rtl="0">
              <a:lnSpc>
                <a:spcPct val="150000"/>
              </a:lnSpc>
              <a:spcBef>
                <a:spcPts val="0"/>
              </a:spcBef>
              <a:spcAft>
                <a:spcPts val="0"/>
              </a:spcAft>
              <a:buClr>
                <a:schemeClr val="dk1"/>
              </a:buClr>
              <a:buSzPts val="1100"/>
              <a:buFont typeface="Arial"/>
              <a:buNone/>
            </a:pPr>
            <a:r>
              <a:rPr lang="en" sz="1400">
                <a:solidFill>
                  <a:srgbClr val="FFFFFF"/>
                </a:solidFill>
                <a:highlight>
                  <a:schemeClr val="dk1"/>
                </a:highlight>
              </a:rPr>
              <a:t>rank_0_tensor </a:t>
            </a:r>
            <a:r>
              <a:rPr lang="en" sz="1400">
                <a:solidFill>
                  <a:srgbClr val="D4D4D4"/>
                </a:solidFill>
                <a:highlight>
                  <a:schemeClr val="dk1"/>
                </a:highlight>
              </a:rPr>
              <a:t>=</a:t>
            </a:r>
            <a:r>
              <a:rPr lang="en" sz="1400">
                <a:solidFill>
                  <a:srgbClr val="FFFFFF"/>
                </a:solidFill>
                <a:highlight>
                  <a:schemeClr val="dk1"/>
                </a:highlight>
              </a:rPr>
              <a:t> tf.constant(</a:t>
            </a:r>
            <a:r>
              <a:rPr lang="en" sz="1400">
                <a:solidFill>
                  <a:srgbClr val="B5CEA8"/>
                </a:solidFill>
                <a:highlight>
                  <a:schemeClr val="dk1"/>
                </a:highlight>
              </a:rPr>
              <a:t>4.0</a:t>
            </a:r>
            <a:r>
              <a:rPr lang="en" sz="1400">
                <a:solidFill>
                  <a:srgbClr val="FFFFFF"/>
                </a:solidFill>
                <a:highlight>
                  <a:schemeClr val="dk1"/>
                </a:highlight>
              </a:rPr>
              <a:t>)</a:t>
            </a:r>
            <a:endParaRPr sz="1400">
              <a:solidFill>
                <a:srgbClr val="FFFFFF"/>
              </a:solidFill>
              <a:highlight>
                <a:schemeClr val="dk1"/>
              </a:highlight>
            </a:endParaRPr>
          </a:p>
          <a:p>
            <a:pPr marL="0" lvl="0" indent="0" algn="l" rtl="0">
              <a:lnSpc>
                <a:spcPct val="150000"/>
              </a:lnSpc>
              <a:spcBef>
                <a:spcPts val="0"/>
              </a:spcBef>
              <a:spcAft>
                <a:spcPts val="0"/>
              </a:spcAft>
              <a:buClr>
                <a:schemeClr val="dk1"/>
              </a:buClr>
              <a:buSzPts val="1100"/>
              <a:buFont typeface="Arial"/>
              <a:buNone/>
            </a:pPr>
            <a:endParaRPr sz="1400">
              <a:solidFill>
                <a:srgbClr val="FFFFFF"/>
              </a:solidFill>
              <a:highlight>
                <a:schemeClr val="dk1"/>
              </a:highlight>
            </a:endParaRPr>
          </a:p>
          <a:p>
            <a:pPr marL="0" lvl="0" indent="0" algn="l" rtl="0">
              <a:lnSpc>
                <a:spcPct val="150000"/>
              </a:lnSpc>
              <a:spcBef>
                <a:spcPts val="0"/>
              </a:spcBef>
              <a:spcAft>
                <a:spcPts val="0"/>
              </a:spcAft>
              <a:buNone/>
            </a:pPr>
            <a:r>
              <a:rPr lang="en" sz="1400">
                <a:solidFill>
                  <a:srgbClr val="7CA668"/>
                </a:solidFill>
                <a:highlight>
                  <a:schemeClr val="dk1"/>
                </a:highlight>
              </a:rPr>
              <a:t># Let's make a rank_1 tensor, which is like an array</a:t>
            </a:r>
            <a:endParaRPr sz="1400">
              <a:solidFill>
                <a:srgbClr val="FFFFFF"/>
              </a:solidFill>
              <a:highlight>
                <a:schemeClr val="dk1"/>
              </a:highlight>
            </a:endParaRPr>
          </a:p>
          <a:p>
            <a:pPr marL="0" lvl="0" indent="0" algn="l" rtl="0">
              <a:lnSpc>
                <a:spcPct val="150000"/>
              </a:lnSpc>
              <a:spcBef>
                <a:spcPts val="0"/>
              </a:spcBef>
              <a:spcAft>
                <a:spcPts val="0"/>
              </a:spcAft>
              <a:buNone/>
            </a:pPr>
            <a:r>
              <a:rPr lang="en" sz="1400">
                <a:solidFill>
                  <a:srgbClr val="FFFFFF"/>
                </a:solidFill>
                <a:highlight>
                  <a:srgbClr val="1E1E1E"/>
                </a:highlight>
              </a:rPr>
              <a:t>real = tf.constant([2.25, 3.25])</a:t>
            </a:r>
            <a:endParaRPr sz="1400">
              <a:solidFill>
                <a:srgbClr val="FFFFFF"/>
              </a:solidFill>
              <a:highlight>
                <a:srgbClr val="1E1E1E"/>
              </a:highlight>
            </a:endParaRPr>
          </a:p>
          <a:p>
            <a:pPr marL="0" lvl="0" indent="0" algn="l" rtl="0">
              <a:lnSpc>
                <a:spcPct val="150000"/>
              </a:lnSpc>
              <a:spcBef>
                <a:spcPts val="0"/>
              </a:spcBef>
              <a:spcAft>
                <a:spcPts val="0"/>
              </a:spcAft>
              <a:buNone/>
            </a:pPr>
            <a:r>
              <a:rPr lang="en" sz="1400">
                <a:solidFill>
                  <a:srgbClr val="FFFFFF"/>
                </a:solidFill>
                <a:highlight>
                  <a:srgbClr val="1E1E1E"/>
                </a:highlight>
              </a:rPr>
              <a:t>imag = tf.constant([4.75, 5.75])</a:t>
            </a:r>
            <a:endParaRPr sz="1400">
              <a:solidFill>
                <a:srgbClr val="FFFFFF"/>
              </a:solidFill>
              <a:highlight>
                <a:schemeClr val="dk1"/>
              </a:highlight>
            </a:endParaRPr>
          </a:p>
          <a:p>
            <a:pPr marL="0" lvl="0" indent="0" algn="l" rtl="0">
              <a:lnSpc>
                <a:spcPct val="150000"/>
              </a:lnSpc>
              <a:spcBef>
                <a:spcPts val="0"/>
              </a:spcBef>
              <a:spcAft>
                <a:spcPts val="0"/>
              </a:spcAft>
              <a:buClr>
                <a:schemeClr val="dk1"/>
              </a:buClr>
              <a:buSzPts val="1100"/>
              <a:buFont typeface="Arial"/>
              <a:buNone/>
            </a:pPr>
            <a:r>
              <a:rPr lang="en" sz="1400">
                <a:solidFill>
                  <a:srgbClr val="7CA668"/>
                </a:solidFill>
                <a:highlight>
                  <a:schemeClr val="dk1"/>
                </a:highlight>
              </a:rPr>
              <a:t># Let's make a complex tensor</a:t>
            </a:r>
            <a:endParaRPr sz="1400">
              <a:solidFill>
                <a:srgbClr val="7CA668"/>
              </a:solidFill>
              <a:highlight>
                <a:schemeClr val="dk1"/>
              </a:highlight>
            </a:endParaRPr>
          </a:p>
          <a:p>
            <a:pPr marL="0" lvl="0" indent="0" algn="l" rtl="0">
              <a:lnSpc>
                <a:spcPct val="150000"/>
              </a:lnSpc>
              <a:spcBef>
                <a:spcPts val="0"/>
              </a:spcBef>
              <a:spcAft>
                <a:spcPts val="0"/>
              </a:spcAft>
              <a:buNone/>
            </a:pPr>
            <a:r>
              <a:rPr lang="en" sz="1400">
                <a:solidFill>
                  <a:srgbClr val="FFFFFF"/>
                </a:solidFill>
                <a:highlight>
                  <a:schemeClr val="dk1"/>
                </a:highlight>
              </a:rPr>
              <a:t>tf.complex(real, imag)  </a:t>
            </a:r>
            <a:r>
              <a:rPr lang="en" sz="1400">
                <a:solidFill>
                  <a:srgbClr val="F4CCCC"/>
                </a:solidFill>
                <a:highlight>
                  <a:schemeClr val="dk1"/>
                </a:highlight>
              </a:rPr>
              <a:t># [[2.25 + 4.75j], [3.25 + 5.75j]]</a:t>
            </a:r>
            <a:endParaRPr sz="1400">
              <a:solidFill>
                <a:srgbClr val="F4CCCC"/>
              </a:solidFill>
              <a:highlight>
                <a:schemeClr val="dk1"/>
              </a:highlight>
            </a:endParaRPr>
          </a:p>
          <a:p>
            <a:pPr marL="0" lvl="0" indent="0" algn="l" rtl="0">
              <a:lnSpc>
                <a:spcPct val="150000"/>
              </a:lnSpc>
              <a:spcBef>
                <a:spcPts val="0"/>
              </a:spcBef>
              <a:spcAft>
                <a:spcPts val="0"/>
              </a:spcAft>
              <a:buClr>
                <a:schemeClr val="dk1"/>
              </a:buClr>
              <a:buSzPts val="1100"/>
              <a:buFont typeface="Arial"/>
              <a:buNone/>
            </a:pPr>
            <a:endParaRPr sz="1400">
              <a:solidFill>
                <a:srgbClr val="FFFFFF"/>
              </a:solidFill>
              <a:highlight>
                <a:schemeClr val="dk1"/>
              </a:highlight>
            </a:endParaRPr>
          </a:p>
          <a:p>
            <a:pPr marL="0" lvl="0" indent="0" algn="l" rtl="0">
              <a:lnSpc>
                <a:spcPct val="150000"/>
              </a:lnSpc>
              <a:spcBef>
                <a:spcPts val="0"/>
              </a:spcBef>
              <a:spcAft>
                <a:spcPts val="0"/>
              </a:spcAft>
              <a:buNone/>
            </a:pPr>
            <a:r>
              <a:rPr lang="en" sz="1400">
                <a:solidFill>
                  <a:srgbClr val="7CA668"/>
                </a:solidFill>
                <a:highlight>
                  <a:schemeClr val="dk1"/>
                </a:highlight>
              </a:rPr>
              <a:t># String tensor</a:t>
            </a:r>
            <a:endParaRPr sz="1400">
              <a:solidFill>
                <a:srgbClr val="FFFFFF"/>
              </a:solidFill>
              <a:highlight>
                <a:schemeClr val="dk1"/>
              </a:highlight>
            </a:endParaRPr>
          </a:p>
          <a:p>
            <a:pPr marL="0" lvl="0" indent="0" algn="l" rtl="0">
              <a:lnSpc>
                <a:spcPct val="150000"/>
              </a:lnSpc>
              <a:spcBef>
                <a:spcPts val="0"/>
              </a:spcBef>
              <a:spcAft>
                <a:spcPts val="0"/>
              </a:spcAft>
              <a:buClr>
                <a:schemeClr val="dk1"/>
              </a:buClr>
              <a:buSzPts val="1100"/>
              <a:buFont typeface="Arial"/>
              <a:buNone/>
            </a:pPr>
            <a:r>
              <a:rPr lang="en" sz="1400">
                <a:solidFill>
                  <a:srgbClr val="FFFFFF"/>
                </a:solidFill>
                <a:highlight>
                  <a:schemeClr val="dk1"/>
                </a:highlight>
              </a:rPr>
              <a:t>rank_2_tensor </a:t>
            </a:r>
            <a:r>
              <a:rPr lang="en" sz="1400">
                <a:solidFill>
                  <a:srgbClr val="D4D4D4"/>
                </a:solidFill>
                <a:highlight>
                  <a:schemeClr val="dk1"/>
                </a:highlight>
              </a:rPr>
              <a:t>=</a:t>
            </a:r>
            <a:r>
              <a:rPr lang="en" sz="1400">
                <a:solidFill>
                  <a:srgbClr val="FFFFFF"/>
                </a:solidFill>
                <a:highlight>
                  <a:schemeClr val="dk1"/>
                </a:highlight>
              </a:rPr>
              <a:t> tf.constant([[</a:t>
            </a:r>
            <a:r>
              <a:rPr lang="en" sz="1400">
                <a:solidFill>
                  <a:srgbClr val="B5CEA8"/>
                </a:solidFill>
                <a:highlight>
                  <a:schemeClr val="dk1"/>
                </a:highlight>
              </a:rPr>
              <a:t>"fruit"</a:t>
            </a:r>
            <a:r>
              <a:rPr lang="en" sz="1400">
                <a:solidFill>
                  <a:srgbClr val="FFFFFF"/>
                </a:solidFill>
                <a:highlight>
                  <a:schemeClr val="dk1"/>
                </a:highlight>
              </a:rPr>
              <a:t>, </a:t>
            </a:r>
            <a:r>
              <a:rPr lang="en" sz="1400">
                <a:solidFill>
                  <a:srgbClr val="B5CEA8"/>
                </a:solidFill>
                <a:highlight>
                  <a:schemeClr val="dk1"/>
                </a:highlight>
              </a:rPr>
              <a:t>"bat"</a:t>
            </a:r>
            <a:r>
              <a:rPr lang="en" sz="1400">
                <a:solidFill>
                  <a:srgbClr val="FFFFFF"/>
                </a:solidFill>
                <a:highlight>
                  <a:schemeClr val="dk1"/>
                </a:highlight>
              </a:rPr>
              <a:t>],</a:t>
            </a:r>
            <a:endParaRPr sz="1400">
              <a:solidFill>
                <a:srgbClr val="FFFFFF"/>
              </a:solidFill>
              <a:highlight>
                <a:schemeClr val="dk1"/>
              </a:highlight>
            </a:endParaRPr>
          </a:p>
          <a:p>
            <a:pPr marL="0" lvl="0" indent="0" algn="l" rtl="0">
              <a:lnSpc>
                <a:spcPct val="150000"/>
              </a:lnSpc>
              <a:spcBef>
                <a:spcPts val="0"/>
              </a:spcBef>
              <a:spcAft>
                <a:spcPts val="0"/>
              </a:spcAft>
              <a:buClr>
                <a:schemeClr val="dk1"/>
              </a:buClr>
              <a:buSzPts val="1100"/>
              <a:buFont typeface="Arial"/>
              <a:buNone/>
            </a:pPr>
            <a:r>
              <a:rPr lang="en" sz="1400">
                <a:solidFill>
                  <a:srgbClr val="FFFFFF"/>
                </a:solidFill>
                <a:highlight>
                  <a:schemeClr val="dk1"/>
                </a:highlight>
              </a:rPr>
              <a:t>                            [</a:t>
            </a:r>
            <a:r>
              <a:rPr lang="en" sz="1400">
                <a:solidFill>
                  <a:srgbClr val="B5CEA8"/>
                </a:solidFill>
                <a:highlight>
                  <a:schemeClr val="dk1"/>
                </a:highlight>
              </a:rPr>
              <a:t>"fuzzy"</a:t>
            </a:r>
            <a:r>
              <a:rPr lang="en" sz="1400">
                <a:solidFill>
                  <a:srgbClr val="FFFFFF"/>
                </a:solidFill>
                <a:highlight>
                  <a:schemeClr val="dk1"/>
                </a:highlight>
              </a:rPr>
              <a:t>, </a:t>
            </a:r>
            <a:r>
              <a:rPr lang="en" sz="1400">
                <a:solidFill>
                  <a:srgbClr val="B5CEA8"/>
                </a:solidFill>
                <a:highlight>
                  <a:schemeClr val="dk1"/>
                </a:highlight>
              </a:rPr>
              <a:t>"cat"</a:t>
            </a:r>
            <a:r>
              <a:rPr lang="en" sz="1400">
                <a:solidFill>
                  <a:srgbClr val="FFFFFF"/>
                </a:solidFill>
                <a:highlight>
                  <a:schemeClr val="dk1"/>
                </a:highlight>
              </a:rPr>
              <a:t>],</a:t>
            </a:r>
            <a:endParaRPr sz="1400">
              <a:solidFill>
                <a:srgbClr val="FFFFFF"/>
              </a:solidFill>
              <a:highlight>
                <a:schemeClr val="dk1"/>
              </a:highlight>
            </a:endParaRPr>
          </a:p>
          <a:p>
            <a:pPr marL="0" lvl="0" indent="0" algn="l" rtl="0">
              <a:lnSpc>
                <a:spcPct val="150000"/>
              </a:lnSpc>
              <a:spcBef>
                <a:spcPts val="0"/>
              </a:spcBef>
              <a:spcAft>
                <a:spcPts val="0"/>
              </a:spcAft>
              <a:buClr>
                <a:schemeClr val="dk1"/>
              </a:buClr>
              <a:buSzPts val="1100"/>
              <a:buFont typeface="Arial"/>
              <a:buNone/>
            </a:pPr>
            <a:r>
              <a:rPr lang="en" sz="1400">
                <a:solidFill>
                  <a:srgbClr val="FFFFFF"/>
                </a:solidFill>
                <a:highlight>
                  <a:schemeClr val="dk1"/>
                </a:highlight>
              </a:rPr>
              <a:t>                            [</a:t>
            </a:r>
            <a:r>
              <a:rPr lang="en" sz="1400">
                <a:solidFill>
                  <a:srgbClr val="B5CEA8"/>
                </a:solidFill>
                <a:highlight>
                  <a:schemeClr val="dk1"/>
                </a:highlight>
              </a:rPr>
              <a:t>"gray"</a:t>
            </a:r>
            <a:r>
              <a:rPr lang="en" sz="1400">
                <a:solidFill>
                  <a:srgbClr val="FFFFFF"/>
                </a:solidFill>
                <a:highlight>
                  <a:schemeClr val="dk1"/>
                </a:highlight>
              </a:rPr>
              <a:t>, </a:t>
            </a:r>
            <a:r>
              <a:rPr lang="en" sz="1400">
                <a:solidFill>
                  <a:srgbClr val="B5CEA8"/>
                </a:solidFill>
                <a:highlight>
                  <a:schemeClr val="dk1"/>
                </a:highlight>
              </a:rPr>
              <a:t>"wolf"</a:t>
            </a:r>
            <a:r>
              <a:rPr lang="en" sz="1400">
                <a:solidFill>
                  <a:srgbClr val="FFFFFF"/>
                </a:solidFill>
                <a:highlight>
                  <a:schemeClr val="dk1"/>
                </a:highlight>
              </a:rPr>
              <a:t>]], </a:t>
            </a:r>
            <a:r>
              <a:rPr lang="en" sz="1400">
                <a:solidFill>
                  <a:srgbClr val="9CDCFE"/>
                </a:solidFill>
                <a:highlight>
                  <a:schemeClr val="dk1"/>
                </a:highlight>
              </a:rPr>
              <a:t>dtype</a:t>
            </a:r>
            <a:r>
              <a:rPr lang="en" sz="1400">
                <a:solidFill>
                  <a:srgbClr val="D4D4D4"/>
                </a:solidFill>
                <a:highlight>
                  <a:schemeClr val="dk1"/>
                </a:highlight>
              </a:rPr>
              <a:t>=</a:t>
            </a:r>
            <a:r>
              <a:rPr lang="en" sz="1400">
                <a:solidFill>
                  <a:srgbClr val="FFFFFF"/>
                </a:solidFill>
                <a:highlight>
                  <a:schemeClr val="dk1"/>
                </a:highlight>
              </a:rPr>
              <a:t>tf.string)</a:t>
            </a:r>
            <a:endParaRPr sz="1400">
              <a:solidFill>
                <a:srgbClr val="FFFFFF"/>
              </a:solidFill>
              <a:highlight>
                <a:schemeClr val="dk1"/>
              </a:highlight>
            </a:endParaRPr>
          </a:p>
          <a:p>
            <a:pPr marL="0" lvl="0" indent="0" algn="l" rtl="0">
              <a:lnSpc>
                <a:spcPct val="150000"/>
              </a:lnSpc>
              <a:spcBef>
                <a:spcPts val="0"/>
              </a:spcBef>
              <a:spcAft>
                <a:spcPts val="0"/>
              </a:spcAft>
              <a:buClr>
                <a:schemeClr val="dk1"/>
              </a:buClr>
              <a:buSzPts val="1100"/>
              <a:buFont typeface="Arial"/>
              <a:buNone/>
            </a:pPr>
            <a:endParaRPr sz="1400">
              <a:solidFill>
                <a:srgbClr val="FFFFFF"/>
              </a:solidFill>
              <a:highlight>
                <a:schemeClr val="dk1"/>
              </a:highlight>
            </a:endParaRPr>
          </a:p>
          <a:p>
            <a:pPr marL="0" lvl="0" indent="0" algn="l" rtl="0">
              <a:lnSpc>
                <a:spcPct val="150000"/>
              </a:lnSpc>
              <a:spcBef>
                <a:spcPts val="0"/>
              </a:spcBef>
              <a:spcAft>
                <a:spcPts val="0"/>
              </a:spcAft>
              <a:buClr>
                <a:schemeClr val="dk1"/>
              </a:buClr>
              <a:buSzPts val="1100"/>
              <a:buFont typeface="Arial"/>
              <a:buNone/>
            </a:pPr>
            <a:endParaRPr sz="1400">
              <a:solidFill>
                <a:srgbClr val="FFFFFF"/>
              </a:solidFill>
              <a:highlight>
                <a:schemeClr val="dk1"/>
              </a:highlight>
            </a:endParaRPr>
          </a:p>
          <a:p>
            <a:pPr marL="0" lvl="0" indent="0" algn="l" rtl="0">
              <a:lnSpc>
                <a:spcPct val="150000"/>
              </a:lnSpc>
              <a:spcBef>
                <a:spcPts val="0"/>
              </a:spcBef>
              <a:spcAft>
                <a:spcPts val="0"/>
              </a:spcAft>
              <a:buClr>
                <a:schemeClr val="dk1"/>
              </a:buClr>
              <a:buSzPts val="1100"/>
              <a:buFont typeface="Arial"/>
              <a:buNone/>
            </a:pPr>
            <a:endParaRPr sz="1400">
              <a:solidFill>
                <a:srgbClr val="FFFFFF"/>
              </a:solidFill>
              <a:highlight>
                <a:schemeClr val="dk1"/>
              </a:highlight>
            </a:endParaRPr>
          </a:p>
          <a:p>
            <a:pPr marL="0" lvl="0" indent="0" algn="l" rtl="0">
              <a:lnSpc>
                <a:spcPct val="150000"/>
              </a:lnSpc>
              <a:spcBef>
                <a:spcPts val="0"/>
              </a:spcBef>
              <a:spcAft>
                <a:spcPts val="0"/>
              </a:spcAft>
              <a:buClr>
                <a:schemeClr val="dk1"/>
              </a:buClr>
              <a:buSzPts val="1100"/>
              <a:buFont typeface="Arial"/>
              <a:buNone/>
            </a:pPr>
            <a:endParaRPr sz="1400">
              <a:solidFill>
                <a:srgbClr val="FFFFFF"/>
              </a:solidFill>
              <a:highlight>
                <a:schemeClr val="dk1"/>
              </a:highlight>
            </a:endParaRPr>
          </a:p>
          <a:p>
            <a:pPr marL="0" lvl="0" indent="0" algn="l" rtl="0">
              <a:lnSpc>
                <a:spcPct val="120000"/>
              </a:lnSpc>
              <a:spcBef>
                <a:spcPts val="0"/>
              </a:spcBef>
              <a:spcAft>
                <a:spcPts val="0"/>
              </a:spcAft>
              <a:buNone/>
            </a:pPr>
            <a:endParaRPr sz="1800">
              <a:solidFill>
                <a:srgbClr val="569CD6"/>
              </a:solidFill>
              <a:highlight>
                <a:srgbClr val="1E1E1E"/>
              </a:highlight>
            </a:endParaRPr>
          </a:p>
        </p:txBody>
      </p:sp>
      <p:sp>
        <p:nvSpPr>
          <p:cNvPr id="429" name="Google Shape;429;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4"/>
          <p:cNvSpPr txBox="1">
            <a:spLocks noGrp="1"/>
          </p:cNvSpPr>
          <p:nvPr>
            <p:ph type="subTitle" idx="1"/>
          </p:nvPr>
        </p:nvSpPr>
        <p:spPr>
          <a:xfrm>
            <a:off x="636900" y="368375"/>
            <a:ext cx="7835700" cy="4170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50">
                <a:solidFill>
                  <a:srgbClr val="6A9955"/>
                </a:solidFill>
                <a:highlight>
                  <a:srgbClr val="1E1E1E"/>
                </a:highlight>
              </a:rPr>
              <a:t># There can be an arbitrary number of</a:t>
            </a:r>
            <a:endParaRPr sz="1550">
              <a:solidFill>
                <a:srgbClr val="6A9955"/>
              </a:solidFill>
              <a:highlight>
                <a:srgbClr val="1E1E1E"/>
              </a:highlight>
            </a:endParaRPr>
          </a:p>
          <a:p>
            <a:pPr marL="0" lvl="0" indent="0" algn="l" rtl="0">
              <a:lnSpc>
                <a:spcPct val="150000"/>
              </a:lnSpc>
              <a:spcBef>
                <a:spcPts val="0"/>
              </a:spcBef>
              <a:spcAft>
                <a:spcPts val="0"/>
              </a:spcAft>
              <a:buNone/>
            </a:pPr>
            <a:r>
              <a:rPr lang="en" sz="1550">
                <a:solidFill>
                  <a:srgbClr val="6A9955"/>
                </a:solidFill>
                <a:highlight>
                  <a:srgbClr val="1E1E1E"/>
                </a:highlight>
              </a:rPr>
              <a:t># axes (sometimes called "dimensions")</a:t>
            </a:r>
            <a:endParaRPr sz="1550">
              <a:solidFill>
                <a:srgbClr val="6A9955"/>
              </a:solidFill>
              <a:highlight>
                <a:srgbClr val="1E1E1E"/>
              </a:highlight>
            </a:endParaRPr>
          </a:p>
          <a:p>
            <a:pPr marL="0" lvl="0" indent="0" algn="l" rtl="0">
              <a:lnSpc>
                <a:spcPct val="150000"/>
              </a:lnSpc>
              <a:spcBef>
                <a:spcPts val="0"/>
              </a:spcBef>
              <a:spcAft>
                <a:spcPts val="0"/>
              </a:spcAft>
              <a:buNone/>
            </a:pPr>
            <a:r>
              <a:rPr lang="en" sz="1550">
                <a:solidFill>
                  <a:srgbClr val="D4D4D4"/>
                </a:solidFill>
                <a:highlight>
                  <a:srgbClr val="1E1E1E"/>
                </a:highlight>
              </a:rPr>
              <a:t>rank_3_tensor = tf.constant([</a:t>
            </a:r>
            <a:endParaRPr sz="1550">
              <a:solidFill>
                <a:srgbClr val="D4D4D4"/>
              </a:solidFill>
              <a:highlight>
                <a:srgbClr val="1E1E1E"/>
              </a:highlight>
            </a:endParaRPr>
          </a:p>
          <a:p>
            <a:pPr marL="0" lvl="0" indent="0" algn="l" rtl="0">
              <a:lnSpc>
                <a:spcPct val="150000"/>
              </a:lnSpc>
              <a:spcBef>
                <a:spcPts val="0"/>
              </a:spcBef>
              <a:spcAft>
                <a:spcPts val="0"/>
              </a:spcAft>
              <a:buNone/>
            </a:pPr>
            <a:r>
              <a:rPr lang="en" sz="1550">
                <a:solidFill>
                  <a:srgbClr val="D4D4D4"/>
                </a:solidFill>
                <a:highlight>
                  <a:srgbClr val="1E1E1E"/>
                </a:highlight>
              </a:rPr>
              <a:t> [[</a:t>
            </a:r>
            <a:r>
              <a:rPr lang="en" sz="1550">
                <a:solidFill>
                  <a:srgbClr val="B5CEA8"/>
                </a:solidFill>
                <a:highlight>
                  <a:srgbClr val="1E1E1E"/>
                </a:highlight>
              </a:rPr>
              <a:t>0</a:t>
            </a:r>
            <a:r>
              <a:rPr lang="en" sz="1550">
                <a:solidFill>
                  <a:srgbClr val="D4D4D4"/>
                </a:solidFill>
                <a:highlight>
                  <a:srgbClr val="1E1E1E"/>
                </a:highlight>
              </a:rPr>
              <a:t>, </a:t>
            </a:r>
            <a:r>
              <a:rPr lang="en" sz="1550">
                <a:solidFill>
                  <a:srgbClr val="B5CEA8"/>
                </a:solidFill>
                <a:highlight>
                  <a:srgbClr val="1E1E1E"/>
                </a:highlight>
              </a:rPr>
              <a:t>1</a:t>
            </a:r>
            <a:r>
              <a:rPr lang="en" sz="1550">
                <a:solidFill>
                  <a:srgbClr val="D4D4D4"/>
                </a:solidFill>
                <a:highlight>
                  <a:srgbClr val="1E1E1E"/>
                </a:highlight>
              </a:rPr>
              <a:t>, </a:t>
            </a:r>
            <a:r>
              <a:rPr lang="en" sz="1550">
                <a:solidFill>
                  <a:srgbClr val="B5CEA8"/>
                </a:solidFill>
                <a:highlight>
                  <a:srgbClr val="1E1E1E"/>
                </a:highlight>
              </a:rPr>
              <a:t>2</a:t>
            </a:r>
            <a:r>
              <a:rPr lang="en" sz="1550">
                <a:solidFill>
                  <a:srgbClr val="D4D4D4"/>
                </a:solidFill>
                <a:highlight>
                  <a:srgbClr val="1E1E1E"/>
                </a:highlight>
              </a:rPr>
              <a:t>, </a:t>
            </a:r>
            <a:r>
              <a:rPr lang="en" sz="1550">
                <a:solidFill>
                  <a:srgbClr val="B5CEA8"/>
                </a:solidFill>
                <a:highlight>
                  <a:srgbClr val="1E1E1E"/>
                </a:highlight>
              </a:rPr>
              <a:t>3</a:t>
            </a:r>
            <a:r>
              <a:rPr lang="en" sz="1550">
                <a:solidFill>
                  <a:srgbClr val="D4D4D4"/>
                </a:solidFill>
                <a:highlight>
                  <a:srgbClr val="1E1E1E"/>
                </a:highlight>
              </a:rPr>
              <a:t>, </a:t>
            </a:r>
            <a:r>
              <a:rPr lang="en" sz="1550">
                <a:solidFill>
                  <a:srgbClr val="B5CEA8"/>
                </a:solidFill>
                <a:highlight>
                  <a:srgbClr val="1E1E1E"/>
                </a:highlight>
              </a:rPr>
              <a:t>4</a:t>
            </a:r>
            <a:r>
              <a:rPr lang="en" sz="1550">
                <a:solidFill>
                  <a:srgbClr val="D4D4D4"/>
                </a:solidFill>
                <a:highlight>
                  <a:srgbClr val="1E1E1E"/>
                </a:highlight>
              </a:rPr>
              <a:t>],</a:t>
            </a:r>
            <a:endParaRPr sz="1550">
              <a:solidFill>
                <a:srgbClr val="D4D4D4"/>
              </a:solidFill>
              <a:highlight>
                <a:srgbClr val="1E1E1E"/>
              </a:highlight>
            </a:endParaRPr>
          </a:p>
          <a:p>
            <a:pPr marL="0" lvl="0" indent="0" algn="l" rtl="0">
              <a:lnSpc>
                <a:spcPct val="150000"/>
              </a:lnSpc>
              <a:spcBef>
                <a:spcPts val="0"/>
              </a:spcBef>
              <a:spcAft>
                <a:spcPts val="0"/>
              </a:spcAft>
              <a:buNone/>
            </a:pPr>
            <a:r>
              <a:rPr lang="en" sz="1550">
                <a:solidFill>
                  <a:srgbClr val="D4D4D4"/>
                </a:solidFill>
                <a:highlight>
                  <a:srgbClr val="1E1E1E"/>
                </a:highlight>
              </a:rPr>
              <a:t>  [</a:t>
            </a:r>
            <a:r>
              <a:rPr lang="en" sz="1550">
                <a:solidFill>
                  <a:srgbClr val="B5CEA8"/>
                </a:solidFill>
                <a:highlight>
                  <a:srgbClr val="1E1E1E"/>
                </a:highlight>
              </a:rPr>
              <a:t>5</a:t>
            </a:r>
            <a:r>
              <a:rPr lang="en" sz="1550">
                <a:solidFill>
                  <a:srgbClr val="D4D4D4"/>
                </a:solidFill>
                <a:highlight>
                  <a:srgbClr val="1E1E1E"/>
                </a:highlight>
              </a:rPr>
              <a:t>, </a:t>
            </a:r>
            <a:r>
              <a:rPr lang="en" sz="1550">
                <a:solidFill>
                  <a:srgbClr val="B5CEA8"/>
                </a:solidFill>
                <a:highlight>
                  <a:srgbClr val="1E1E1E"/>
                </a:highlight>
              </a:rPr>
              <a:t>6</a:t>
            </a:r>
            <a:r>
              <a:rPr lang="en" sz="1550">
                <a:solidFill>
                  <a:srgbClr val="D4D4D4"/>
                </a:solidFill>
                <a:highlight>
                  <a:srgbClr val="1E1E1E"/>
                </a:highlight>
              </a:rPr>
              <a:t>, </a:t>
            </a:r>
            <a:r>
              <a:rPr lang="en" sz="1550">
                <a:solidFill>
                  <a:srgbClr val="B5CEA8"/>
                </a:solidFill>
                <a:highlight>
                  <a:srgbClr val="1E1E1E"/>
                </a:highlight>
              </a:rPr>
              <a:t>7</a:t>
            </a:r>
            <a:r>
              <a:rPr lang="en" sz="1550">
                <a:solidFill>
                  <a:srgbClr val="D4D4D4"/>
                </a:solidFill>
                <a:highlight>
                  <a:srgbClr val="1E1E1E"/>
                </a:highlight>
              </a:rPr>
              <a:t>, </a:t>
            </a:r>
            <a:r>
              <a:rPr lang="en" sz="1550">
                <a:solidFill>
                  <a:srgbClr val="B5CEA8"/>
                </a:solidFill>
                <a:highlight>
                  <a:srgbClr val="1E1E1E"/>
                </a:highlight>
              </a:rPr>
              <a:t>8</a:t>
            </a:r>
            <a:r>
              <a:rPr lang="en" sz="1550">
                <a:solidFill>
                  <a:srgbClr val="D4D4D4"/>
                </a:solidFill>
                <a:highlight>
                  <a:srgbClr val="1E1E1E"/>
                </a:highlight>
              </a:rPr>
              <a:t>, </a:t>
            </a:r>
            <a:r>
              <a:rPr lang="en" sz="1550">
                <a:solidFill>
                  <a:srgbClr val="B5CEA8"/>
                </a:solidFill>
                <a:highlight>
                  <a:srgbClr val="1E1E1E"/>
                </a:highlight>
              </a:rPr>
              <a:t>9</a:t>
            </a:r>
            <a:r>
              <a:rPr lang="en" sz="1550">
                <a:solidFill>
                  <a:srgbClr val="D4D4D4"/>
                </a:solidFill>
                <a:highlight>
                  <a:srgbClr val="1E1E1E"/>
                </a:highlight>
              </a:rPr>
              <a:t>]],</a:t>
            </a:r>
            <a:endParaRPr sz="1550">
              <a:solidFill>
                <a:srgbClr val="D4D4D4"/>
              </a:solidFill>
              <a:highlight>
                <a:srgbClr val="1E1E1E"/>
              </a:highlight>
            </a:endParaRPr>
          </a:p>
          <a:p>
            <a:pPr marL="0" lvl="0" indent="0" algn="l" rtl="0">
              <a:lnSpc>
                <a:spcPct val="150000"/>
              </a:lnSpc>
              <a:spcBef>
                <a:spcPts val="0"/>
              </a:spcBef>
              <a:spcAft>
                <a:spcPts val="0"/>
              </a:spcAft>
              <a:buNone/>
            </a:pPr>
            <a:r>
              <a:rPr lang="en" sz="1550">
                <a:solidFill>
                  <a:srgbClr val="D4D4D4"/>
                </a:solidFill>
                <a:highlight>
                  <a:srgbClr val="1E1E1E"/>
                </a:highlight>
              </a:rPr>
              <a:t> [[</a:t>
            </a:r>
            <a:r>
              <a:rPr lang="en" sz="1550">
                <a:solidFill>
                  <a:srgbClr val="B5CEA8"/>
                </a:solidFill>
                <a:highlight>
                  <a:srgbClr val="1E1E1E"/>
                </a:highlight>
              </a:rPr>
              <a:t>10</a:t>
            </a:r>
            <a:r>
              <a:rPr lang="en" sz="1550">
                <a:solidFill>
                  <a:srgbClr val="D4D4D4"/>
                </a:solidFill>
                <a:highlight>
                  <a:srgbClr val="1E1E1E"/>
                </a:highlight>
              </a:rPr>
              <a:t>, </a:t>
            </a:r>
            <a:r>
              <a:rPr lang="en" sz="1550">
                <a:solidFill>
                  <a:srgbClr val="B5CEA8"/>
                </a:solidFill>
                <a:highlight>
                  <a:srgbClr val="1E1E1E"/>
                </a:highlight>
              </a:rPr>
              <a:t>11</a:t>
            </a:r>
            <a:r>
              <a:rPr lang="en" sz="1550">
                <a:solidFill>
                  <a:srgbClr val="D4D4D4"/>
                </a:solidFill>
                <a:highlight>
                  <a:srgbClr val="1E1E1E"/>
                </a:highlight>
              </a:rPr>
              <a:t>, </a:t>
            </a:r>
            <a:r>
              <a:rPr lang="en" sz="1550">
                <a:solidFill>
                  <a:srgbClr val="B5CEA8"/>
                </a:solidFill>
                <a:highlight>
                  <a:srgbClr val="1E1E1E"/>
                </a:highlight>
              </a:rPr>
              <a:t>12</a:t>
            </a:r>
            <a:r>
              <a:rPr lang="en" sz="1550">
                <a:solidFill>
                  <a:srgbClr val="D4D4D4"/>
                </a:solidFill>
                <a:highlight>
                  <a:srgbClr val="1E1E1E"/>
                </a:highlight>
              </a:rPr>
              <a:t>, </a:t>
            </a:r>
            <a:r>
              <a:rPr lang="en" sz="1550">
                <a:solidFill>
                  <a:srgbClr val="B5CEA8"/>
                </a:solidFill>
                <a:highlight>
                  <a:srgbClr val="1E1E1E"/>
                </a:highlight>
              </a:rPr>
              <a:t>13</a:t>
            </a:r>
            <a:r>
              <a:rPr lang="en" sz="1550">
                <a:solidFill>
                  <a:srgbClr val="D4D4D4"/>
                </a:solidFill>
                <a:highlight>
                  <a:srgbClr val="1E1E1E"/>
                </a:highlight>
              </a:rPr>
              <a:t>, </a:t>
            </a:r>
            <a:r>
              <a:rPr lang="en" sz="1550">
                <a:solidFill>
                  <a:srgbClr val="B5CEA8"/>
                </a:solidFill>
                <a:highlight>
                  <a:srgbClr val="1E1E1E"/>
                </a:highlight>
              </a:rPr>
              <a:t>14</a:t>
            </a:r>
            <a:r>
              <a:rPr lang="en" sz="1550">
                <a:solidFill>
                  <a:srgbClr val="D4D4D4"/>
                </a:solidFill>
                <a:highlight>
                  <a:srgbClr val="1E1E1E"/>
                </a:highlight>
              </a:rPr>
              <a:t>],</a:t>
            </a:r>
            <a:endParaRPr sz="1550">
              <a:solidFill>
                <a:srgbClr val="D4D4D4"/>
              </a:solidFill>
              <a:highlight>
                <a:srgbClr val="1E1E1E"/>
              </a:highlight>
            </a:endParaRPr>
          </a:p>
          <a:p>
            <a:pPr marL="0" lvl="0" indent="0" algn="l" rtl="0">
              <a:lnSpc>
                <a:spcPct val="150000"/>
              </a:lnSpc>
              <a:spcBef>
                <a:spcPts val="0"/>
              </a:spcBef>
              <a:spcAft>
                <a:spcPts val="0"/>
              </a:spcAft>
              <a:buNone/>
            </a:pPr>
            <a:r>
              <a:rPr lang="en" sz="1550">
                <a:solidFill>
                  <a:srgbClr val="D4D4D4"/>
                </a:solidFill>
                <a:highlight>
                  <a:srgbClr val="1E1E1E"/>
                </a:highlight>
              </a:rPr>
              <a:t>  [</a:t>
            </a:r>
            <a:r>
              <a:rPr lang="en" sz="1550">
                <a:solidFill>
                  <a:srgbClr val="B5CEA8"/>
                </a:solidFill>
                <a:highlight>
                  <a:srgbClr val="1E1E1E"/>
                </a:highlight>
              </a:rPr>
              <a:t>15</a:t>
            </a:r>
            <a:r>
              <a:rPr lang="en" sz="1550">
                <a:solidFill>
                  <a:srgbClr val="D4D4D4"/>
                </a:solidFill>
                <a:highlight>
                  <a:srgbClr val="1E1E1E"/>
                </a:highlight>
              </a:rPr>
              <a:t>, </a:t>
            </a:r>
            <a:r>
              <a:rPr lang="en" sz="1550">
                <a:solidFill>
                  <a:srgbClr val="B5CEA8"/>
                </a:solidFill>
                <a:highlight>
                  <a:srgbClr val="1E1E1E"/>
                </a:highlight>
              </a:rPr>
              <a:t>16</a:t>
            </a:r>
            <a:r>
              <a:rPr lang="en" sz="1550">
                <a:solidFill>
                  <a:srgbClr val="D4D4D4"/>
                </a:solidFill>
                <a:highlight>
                  <a:srgbClr val="1E1E1E"/>
                </a:highlight>
              </a:rPr>
              <a:t>, </a:t>
            </a:r>
            <a:r>
              <a:rPr lang="en" sz="1550">
                <a:solidFill>
                  <a:srgbClr val="B5CEA8"/>
                </a:solidFill>
                <a:highlight>
                  <a:srgbClr val="1E1E1E"/>
                </a:highlight>
              </a:rPr>
              <a:t>17</a:t>
            </a:r>
            <a:r>
              <a:rPr lang="en" sz="1550">
                <a:solidFill>
                  <a:srgbClr val="D4D4D4"/>
                </a:solidFill>
                <a:highlight>
                  <a:srgbClr val="1E1E1E"/>
                </a:highlight>
              </a:rPr>
              <a:t>, </a:t>
            </a:r>
            <a:r>
              <a:rPr lang="en" sz="1550">
                <a:solidFill>
                  <a:srgbClr val="B5CEA8"/>
                </a:solidFill>
                <a:highlight>
                  <a:srgbClr val="1E1E1E"/>
                </a:highlight>
              </a:rPr>
              <a:t>18</a:t>
            </a:r>
            <a:r>
              <a:rPr lang="en" sz="1550">
                <a:solidFill>
                  <a:srgbClr val="D4D4D4"/>
                </a:solidFill>
                <a:highlight>
                  <a:srgbClr val="1E1E1E"/>
                </a:highlight>
              </a:rPr>
              <a:t>, </a:t>
            </a:r>
            <a:r>
              <a:rPr lang="en" sz="1550">
                <a:solidFill>
                  <a:srgbClr val="B5CEA8"/>
                </a:solidFill>
                <a:highlight>
                  <a:srgbClr val="1E1E1E"/>
                </a:highlight>
              </a:rPr>
              <a:t>19</a:t>
            </a:r>
            <a:r>
              <a:rPr lang="en" sz="1550">
                <a:solidFill>
                  <a:srgbClr val="D4D4D4"/>
                </a:solidFill>
                <a:highlight>
                  <a:srgbClr val="1E1E1E"/>
                </a:highlight>
              </a:rPr>
              <a:t>]],</a:t>
            </a:r>
            <a:endParaRPr sz="1550">
              <a:solidFill>
                <a:srgbClr val="D4D4D4"/>
              </a:solidFill>
              <a:highlight>
                <a:srgbClr val="1E1E1E"/>
              </a:highlight>
            </a:endParaRPr>
          </a:p>
          <a:p>
            <a:pPr marL="0" lvl="0" indent="0" algn="l" rtl="0">
              <a:lnSpc>
                <a:spcPct val="150000"/>
              </a:lnSpc>
              <a:spcBef>
                <a:spcPts val="0"/>
              </a:spcBef>
              <a:spcAft>
                <a:spcPts val="0"/>
              </a:spcAft>
              <a:buNone/>
            </a:pPr>
            <a:r>
              <a:rPr lang="en" sz="1550">
                <a:solidFill>
                  <a:srgbClr val="D4D4D4"/>
                </a:solidFill>
                <a:highlight>
                  <a:srgbClr val="1E1E1E"/>
                </a:highlight>
              </a:rPr>
              <a:t> [[</a:t>
            </a:r>
            <a:r>
              <a:rPr lang="en" sz="1550">
                <a:solidFill>
                  <a:srgbClr val="B5CEA8"/>
                </a:solidFill>
                <a:highlight>
                  <a:srgbClr val="1E1E1E"/>
                </a:highlight>
              </a:rPr>
              <a:t>20</a:t>
            </a:r>
            <a:r>
              <a:rPr lang="en" sz="1550">
                <a:solidFill>
                  <a:srgbClr val="D4D4D4"/>
                </a:solidFill>
                <a:highlight>
                  <a:srgbClr val="1E1E1E"/>
                </a:highlight>
              </a:rPr>
              <a:t>, </a:t>
            </a:r>
            <a:r>
              <a:rPr lang="en" sz="1550">
                <a:solidFill>
                  <a:srgbClr val="B5CEA8"/>
                </a:solidFill>
                <a:highlight>
                  <a:srgbClr val="1E1E1E"/>
                </a:highlight>
              </a:rPr>
              <a:t>21</a:t>
            </a:r>
            <a:r>
              <a:rPr lang="en" sz="1550">
                <a:solidFill>
                  <a:srgbClr val="D4D4D4"/>
                </a:solidFill>
                <a:highlight>
                  <a:srgbClr val="1E1E1E"/>
                </a:highlight>
              </a:rPr>
              <a:t>, </a:t>
            </a:r>
            <a:r>
              <a:rPr lang="en" sz="1550">
                <a:solidFill>
                  <a:srgbClr val="B5CEA8"/>
                </a:solidFill>
                <a:highlight>
                  <a:srgbClr val="1E1E1E"/>
                </a:highlight>
              </a:rPr>
              <a:t>22</a:t>
            </a:r>
            <a:r>
              <a:rPr lang="en" sz="1550">
                <a:solidFill>
                  <a:srgbClr val="D4D4D4"/>
                </a:solidFill>
                <a:highlight>
                  <a:srgbClr val="1E1E1E"/>
                </a:highlight>
              </a:rPr>
              <a:t>, </a:t>
            </a:r>
            <a:r>
              <a:rPr lang="en" sz="1550">
                <a:solidFill>
                  <a:srgbClr val="B5CEA8"/>
                </a:solidFill>
                <a:highlight>
                  <a:srgbClr val="1E1E1E"/>
                </a:highlight>
              </a:rPr>
              <a:t>23</a:t>
            </a:r>
            <a:r>
              <a:rPr lang="en" sz="1550">
                <a:solidFill>
                  <a:srgbClr val="D4D4D4"/>
                </a:solidFill>
                <a:highlight>
                  <a:srgbClr val="1E1E1E"/>
                </a:highlight>
              </a:rPr>
              <a:t>, </a:t>
            </a:r>
            <a:r>
              <a:rPr lang="en" sz="1550">
                <a:solidFill>
                  <a:srgbClr val="B5CEA8"/>
                </a:solidFill>
                <a:highlight>
                  <a:srgbClr val="1E1E1E"/>
                </a:highlight>
              </a:rPr>
              <a:t>24</a:t>
            </a:r>
            <a:r>
              <a:rPr lang="en" sz="1550">
                <a:solidFill>
                  <a:srgbClr val="D4D4D4"/>
                </a:solidFill>
                <a:highlight>
                  <a:srgbClr val="1E1E1E"/>
                </a:highlight>
              </a:rPr>
              <a:t>],</a:t>
            </a:r>
            <a:endParaRPr sz="1550">
              <a:solidFill>
                <a:srgbClr val="D4D4D4"/>
              </a:solidFill>
              <a:highlight>
                <a:srgbClr val="1E1E1E"/>
              </a:highlight>
            </a:endParaRPr>
          </a:p>
          <a:p>
            <a:pPr marL="0" lvl="0" indent="0" algn="l" rtl="0">
              <a:lnSpc>
                <a:spcPct val="150000"/>
              </a:lnSpc>
              <a:spcBef>
                <a:spcPts val="0"/>
              </a:spcBef>
              <a:spcAft>
                <a:spcPts val="0"/>
              </a:spcAft>
              <a:buNone/>
            </a:pPr>
            <a:r>
              <a:rPr lang="en" sz="1550">
                <a:solidFill>
                  <a:srgbClr val="D4D4D4"/>
                </a:solidFill>
                <a:highlight>
                  <a:srgbClr val="1E1E1E"/>
                </a:highlight>
              </a:rPr>
              <a:t>  [</a:t>
            </a:r>
            <a:r>
              <a:rPr lang="en" sz="1550">
                <a:solidFill>
                  <a:srgbClr val="B5CEA8"/>
                </a:solidFill>
                <a:highlight>
                  <a:srgbClr val="1E1E1E"/>
                </a:highlight>
              </a:rPr>
              <a:t>25</a:t>
            </a:r>
            <a:r>
              <a:rPr lang="en" sz="1550">
                <a:solidFill>
                  <a:srgbClr val="D4D4D4"/>
                </a:solidFill>
                <a:highlight>
                  <a:srgbClr val="1E1E1E"/>
                </a:highlight>
              </a:rPr>
              <a:t>, </a:t>
            </a:r>
            <a:r>
              <a:rPr lang="en" sz="1550">
                <a:solidFill>
                  <a:srgbClr val="B5CEA8"/>
                </a:solidFill>
                <a:highlight>
                  <a:srgbClr val="1E1E1E"/>
                </a:highlight>
              </a:rPr>
              <a:t>26</a:t>
            </a:r>
            <a:r>
              <a:rPr lang="en" sz="1550">
                <a:solidFill>
                  <a:srgbClr val="D4D4D4"/>
                </a:solidFill>
                <a:highlight>
                  <a:srgbClr val="1E1E1E"/>
                </a:highlight>
              </a:rPr>
              <a:t>, </a:t>
            </a:r>
            <a:r>
              <a:rPr lang="en" sz="1550">
                <a:solidFill>
                  <a:srgbClr val="B5CEA8"/>
                </a:solidFill>
                <a:highlight>
                  <a:srgbClr val="1E1E1E"/>
                </a:highlight>
              </a:rPr>
              <a:t>27</a:t>
            </a:r>
            <a:r>
              <a:rPr lang="en" sz="1550">
                <a:solidFill>
                  <a:srgbClr val="D4D4D4"/>
                </a:solidFill>
                <a:highlight>
                  <a:srgbClr val="1E1E1E"/>
                </a:highlight>
              </a:rPr>
              <a:t>, </a:t>
            </a:r>
            <a:r>
              <a:rPr lang="en" sz="1550">
                <a:solidFill>
                  <a:srgbClr val="B5CEA8"/>
                </a:solidFill>
                <a:highlight>
                  <a:srgbClr val="1E1E1E"/>
                </a:highlight>
              </a:rPr>
              <a:t>28</a:t>
            </a:r>
            <a:r>
              <a:rPr lang="en" sz="1550">
                <a:solidFill>
                  <a:srgbClr val="D4D4D4"/>
                </a:solidFill>
                <a:highlight>
                  <a:srgbClr val="1E1E1E"/>
                </a:highlight>
              </a:rPr>
              <a:t>, </a:t>
            </a:r>
            <a:r>
              <a:rPr lang="en" sz="1550">
                <a:solidFill>
                  <a:srgbClr val="B5CEA8"/>
                </a:solidFill>
                <a:highlight>
                  <a:srgbClr val="1E1E1E"/>
                </a:highlight>
              </a:rPr>
              <a:t>29</a:t>
            </a:r>
            <a:r>
              <a:rPr lang="en" sz="1550">
                <a:solidFill>
                  <a:srgbClr val="D4D4D4"/>
                </a:solidFill>
                <a:highlight>
                  <a:srgbClr val="1E1E1E"/>
                </a:highlight>
              </a:rPr>
              <a:t>]],])</a:t>
            </a:r>
            <a:endParaRPr sz="1550">
              <a:solidFill>
                <a:srgbClr val="D4D4D4"/>
              </a:solidFill>
              <a:highlight>
                <a:srgbClr val="1E1E1E"/>
              </a:highlight>
            </a:endParaRPr>
          </a:p>
          <a:p>
            <a:pPr marL="0" lvl="0" indent="0" algn="l" rtl="0">
              <a:lnSpc>
                <a:spcPct val="150000"/>
              </a:lnSpc>
              <a:spcBef>
                <a:spcPts val="0"/>
              </a:spcBef>
              <a:spcAft>
                <a:spcPts val="0"/>
              </a:spcAft>
              <a:buNone/>
            </a:pPr>
            <a:endParaRPr sz="1550">
              <a:solidFill>
                <a:srgbClr val="D4D4D4"/>
              </a:solidFill>
              <a:highlight>
                <a:srgbClr val="1E1E1E"/>
              </a:highlight>
            </a:endParaRPr>
          </a:p>
          <a:p>
            <a:pPr marL="0" lvl="0" indent="0" algn="l" rtl="0">
              <a:lnSpc>
                <a:spcPct val="150000"/>
              </a:lnSpc>
              <a:spcBef>
                <a:spcPts val="0"/>
              </a:spcBef>
              <a:spcAft>
                <a:spcPts val="0"/>
              </a:spcAft>
              <a:buNone/>
            </a:pPr>
            <a:endParaRPr sz="1550">
              <a:solidFill>
                <a:srgbClr val="D4D4D4"/>
              </a:solidFill>
              <a:highlight>
                <a:srgbClr val="1E1E1E"/>
              </a:highlight>
            </a:endParaRPr>
          </a:p>
          <a:p>
            <a:pPr marL="0" lvl="0" indent="0" algn="l" rtl="0">
              <a:lnSpc>
                <a:spcPct val="150000"/>
              </a:lnSpc>
              <a:spcBef>
                <a:spcPts val="0"/>
              </a:spcBef>
              <a:spcAft>
                <a:spcPts val="0"/>
              </a:spcAft>
              <a:buNone/>
            </a:pPr>
            <a:endParaRPr sz="1550">
              <a:solidFill>
                <a:srgbClr val="D4D4D4"/>
              </a:solidFill>
              <a:highlight>
                <a:srgbClr val="1E1E1E"/>
              </a:highlight>
            </a:endParaRPr>
          </a:p>
          <a:p>
            <a:pPr marL="0" lvl="0" indent="0" algn="l" rtl="0">
              <a:lnSpc>
                <a:spcPct val="120000"/>
              </a:lnSpc>
              <a:spcBef>
                <a:spcPts val="0"/>
              </a:spcBef>
              <a:spcAft>
                <a:spcPts val="0"/>
              </a:spcAft>
              <a:buNone/>
            </a:pPr>
            <a:endParaRPr sz="2000">
              <a:solidFill>
                <a:srgbClr val="6A9955"/>
              </a:solidFill>
              <a:highlight>
                <a:srgbClr val="1E1E1E"/>
              </a:highlight>
            </a:endParaRPr>
          </a:p>
        </p:txBody>
      </p:sp>
      <p:sp>
        <p:nvSpPr>
          <p:cNvPr id="435" name="Google Shape;435;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5"/>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Rank-3 tensor</a:t>
            </a:r>
            <a:endParaRPr/>
          </a:p>
        </p:txBody>
      </p:sp>
      <p:sp>
        <p:nvSpPr>
          <p:cNvPr id="441" name="Google Shape;441;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pic>
        <p:nvPicPr>
          <p:cNvPr id="442" name="Google Shape;442;p75"/>
          <p:cNvPicPr preferRelativeResize="0"/>
          <p:nvPr/>
        </p:nvPicPr>
        <p:blipFill>
          <a:blip r:embed="rId3">
            <a:alphaModFix/>
          </a:blip>
          <a:stretch>
            <a:fillRect/>
          </a:stretch>
        </p:blipFill>
        <p:spPr>
          <a:xfrm>
            <a:off x="5062538" y="628850"/>
            <a:ext cx="2886075" cy="2762250"/>
          </a:xfrm>
          <a:prstGeom prst="rect">
            <a:avLst/>
          </a:prstGeom>
          <a:noFill/>
          <a:ln>
            <a:noFill/>
          </a:ln>
        </p:spPr>
      </p:pic>
      <p:pic>
        <p:nvPicPr>
          <p:cNvPr id="443" name="Google Shape;443;p75"/>
          <p:cNvPicPr preferRelativeResize="0"/>
          <p:nvPr/>
        </p:nvPicPr>
        <p:blipFill>
          <a:blip r:embed="rId4">
            <a:alphaModFix/>
          </a:blip>
          <a:stretch>
            <a:fillRect/>
          </a:stretch>
        </p:blipFill>
        <p:spPr>
          <a:xfrm>
            <a:off x="171450" y="2176463"/>
            <a:ext cx="2781300" cy="1838325"/>
          </a:xfrm>
          <a:prstGeom prst="rect">
            <a:avLst/>
          </a:prstGeom>
          <a:noFill/>
          <a:ln>
            <a:noFill/>
          </a:ln>
        </p:spPr>
      </p:pic>
      <p:pic>
        <p:nvPicPr>
          <p:cNvPr id="444" name="Google Shape;444;p75"/>
          <p:cNvPicPr preferRelativeResize="0"/>
          <p:nvPr/>
        </p:nvPicPr>
        <p:blipFill>
          <a:blip r:embed="rId5">
            <a:alphaModFix/>
          </a:blip>
          <a:stretch>
            <a:fillRect/>
          </a:stretch>
        </p:blipFill>
        <p:spPr>
          <a:xfrm>
            <a:off x="3189300" y="1792628"/>
            <a:ext cx="1804988" cy="222217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1000"/>
                                        <p:tgtEl>
                                          <p:spTgt spid="44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800"/>
                                        <p:tgtEl>
                                          <p:spTgt spid="444"/>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442"/>
                                        </p:tgtEl>
                                        <p:attrNameLst>
                                          <p:attrName>style.visibility</p:attrName>
                                        </p:attrNameLst>
                                      </p:cBhvr>
                                      <p:to>
                                        <p:strVal val="visible"/>
                                      </p:to>
                                    </p:set>
                                    <p:animEffect transition="in" filter="fade">
                                      <p:cBhvr>
                                        <p:cTn id="15" dur="11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6"/>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Tensor features</a:t>
            </a:r>
            <a:endParaRPr/>
          </a:p>
        </p:txBody>
      </p:sp>
      <p:sp>
        <p:nvSpPr>
          <p:cNvPr id="450" name="Google Shape;450;p76"/>
          <p:cNvSpPr txBox="1">
            <a:spLocks noGrp="1"/>
          </p:cNvSpPr>
          <p:nvPr>
            <p:ph type="subTitle" idx="2"/>
          </p:nvPr>
        </p:nvSpPr>
        <p:spPr>
          <a:xfrm>
            <a:off x="739450" y="1485008"/>
            <a:ext cx="7281900" cy="1573800"/>
          </a:xfrm>
          <a:prstGeom prst="rect">
            <a:avLst/>
          </a:prstGeom>
        </p:spPr>
        <p:txBody>
          <a:bodyPr spcFirstLastPara="1" wrap="square" lIns="91425" tIns="91425" rIns="91425" bIns="91425" anchor="t" anchorCtr="0">
            <a:noAutofit/>
          </a:bodyPr>
          <a:lstStyle/>
          <a:p>
            <a:pPr marL="457200" lvl="0" indent="-342900" algn="l" rtl="0">
              <a:spcBef>
                <a:spcPts val="900"/>
              </a:spcBef>
              <a:spcAft>
                <a:spcPts val="0"/>
              </a:spcAft>
              <a:buClr>
                <a:srgbClr val="202124"/>
              </a:buClr>
              <a:buSzPts val="1800"/>
              <a:buFont typeface="Roboto"/>
              <a:buChar char="●"/>
            </a:pPr>
            <a:r>
              <a:rPr lang="en" sz="1800" b="1">
                <a:solidFill>
                  <a:srgbClr val="202124"/>
                </a:solidFill>
                <a:highlight>
                  <a:srgbClr val="FFFFFF"/>
                </a:highlight>
              </a:rPr>
              <a:t>Shape</a:t>
            </a:r>
            <a:r>
              <a:rPr lang="en" sz="1800">
                <a:solidFill>
                  <a:srgbClr val="202124"/>
                </a:solidFill>
                <a:highlight>
                  <a:srgbClr val="FFFFFF"/>
                </a:highlight>
              </a:rPr>
              <a:t>: The length (number of elements) of each of the dimensions of a tensor.</a:t>
            </a:r>
            <a:endParaRPr sz="1800">
              <a:solidFill>
                <a:srgbClr val="202124"/>
              </a:solidFill>
              <a:highlight>
                <a:srgbClr val="FFFFFF"/>
              </a:highlight>
            </a:endParaRPr>
          </a:p>
          <a:p>
            <a:pPr marL="457200" lvl="0" indent="-342900" algn="l" rtl="0">
              <a:spcBef>
                <a:spcPts val="0"/>
              </a:spcBef>
              <a:spcAft>
                <a:spcPts val="0"/>
              </a:spcAft>
              <a:buClr>
                <a:srgbClr val="202124"/>
              </a:buClr>
              <a:buSzPts val="1800"/>
              <a:buFont typeface="Roboto"/>
              <a:buChar char="●"/>
            </a:pPr>
            <a:r>
              <a:rPr lang="en" sz="1800" b="1">
                <a:solidFill>
                  <a:srgbClr val="202124"/>
                </a:solidFill>
                <a:highlight>
                  <a:srgbClr val="FFFFFF"/>
                </a:highlight>
              </a:rPr>
              <a:t>Rank</a:t>
            </a:r>
            <a:r>
              <a:rPr lang="en" sz="1800">
                <a:solidFill>
                  <a:srgbClr val="202124"/>
                </a:solidFill>
                <a:highlight>
                  <a:srgbClr val="FFFFFF"/>
                </a:highlight>
              </a:rPr>
              <a:t>: Number of tensor dimensions. A scalar has rank 0, a vector has rank 1, a matrix is rank 2.</a:t>
            </a:r>
            <a:endParaRPr sz="1800">
              <a:solidFill>
                <a:srgbClr val="202124"/>
              </a:solidFill>
              <a:highlight>
                <a:srgbClr val="FFFFFF"/>
              </a:highlight>
            </a:endParaRPr>
          </a:p>
          <a:p>
            <a:pPr marL="457200" lvl="0" indent="-342900" algn="l" rtl="0">
              <a:spcBef>
                <a:spcPts val="0"/>
              </a:spcBef>
              <a:spcAft>
                <a:spcPts val="0"/>
              </a:spcAft>
              <a:buClr>
                <a:srgbClr val="202124"/>
              </a:buClr>
              <a:buSzPts val="1800"/>
              <a:buFont typeface="Roboto"/>
              <a:buChar char="●"/>
            </a:pPr>
            <a:r>
              <a:rPr lang="en" sz="1800" b="1">
                <a:solidFill>
                  <a:srgbClr val="202124"/>
                </a:solidFill>
                <a:highlight>
                  <a:srgbClr val="FFFFFF"/>
                </a:highlight>
              </a:rPr>
              <a:t>Axis</a:t>
            </a:r>
            <a:r>
              <a:rPr lang="en" sz="1800">
                <a:solidFill>
                  <a:srgbClr val="202124"/>
                </a:solidFill>
                <a:highlight>
                  <a:srgbClr val="FFFFFF"/>
                </a:highlight>
              </a:rPr>
              <a:t> or </a:t>
            </a:r>
            <a:r>
              <a:rPr lang="en" sz="1800" b="1">
                <a:solidFill>
                  <a:srgbClr val="202124"/>
                </a:solidFill>
                <a:highlight>
                  <a:srgbClr val="FFFFFF"/>
                </a:highlight>
              </a:rPr>
              <a:t>Dimension</a:t>
            </a:r>
            <a:r>
              <a:rPr lang="en" sz="1800">
                <a:solidFill>
                  <a:srgbClr val="202124"/>
                </a:solidFill>
                <a:highlight>
                  <a:srgbClr val="FFFFFF"/>
                </a:highlight>
              </a:rPr>
              <a:t>: A particular dimension of a tensor.</a:t>
            </a:r>
            <a:endParaRPr sz="1800">
              <a:solidFill>
                <a:srgbClr val="202124"/>
              </a:solidFill>
              <a:highlight>
                <a:srgbClr val="FFFFFF"/>
              </a:highlight>
            </a:endParaRPr>
          </a:p>
          <a:p>
            <a:pPr marL="457200" lvl="0" indent="-342900" algn="l" rtl="0">
              <a:spcBef>
                <a:spcPts val="0"/>
              </a:spcBef>
              <a:spcAft>
                <a:spcPts val="0"/>
              </a:spcAft>
              <a:buClr>
                <a:srgbClr val="202124"/>
              </a:buClr>
              <a:buSzPts val="1800"/>
              <a:buFont typeface="Roboto"/>
              <a:buChar char="●"/>
            </a:pPr>
            <a:r>
              <a:rPr lang="en" sz="1800" b="1">
                <a:solidFill>
                  <a:srgbClr val="202124"/>
                </a:solidFill>
                <a:highlight>
                  <a:srgbClr val="FFFFFF"/>
                </a:highlight>
              </a:rPr>
              <a:t>Size</a:t>
            </a:r>
            <a:r>
              <a:rPr lang="en" sz="1800">
                <a:solidFill>
                  <a:srgbClr val="202124"/>
                </a:solidFill>
                <a:highlight>
                  <a:srgbClr val="FFFFFF"/>
                </a:highlight>
              </a:rPr>
              <a:t>: The total number of items in the tensor, the product shape vector</a:t>
            </a:r>
            <a:endParaRPr sz="1800">
              <a:solidFill>
                <a:srgbClr val="202124"/>
              </a:solidFill>
              <a:highlight>
                <a:srgbClr val="FFFFFF"/>
              </a:highlight>
            </a:endParaRPr>
          </a:p>
          <a:p>
            <a:pPr marL="0" lvl="0" indent="0" algn="l" rtl="0">
              <a:spcBef>
                <a:spcPts val="900"/>
              </a:spcBef>
              <a:spcAft>
                <a:spcPts val="0"/>
              </a:spcAft>
              <a:buNone/>
            </a:pPr>
            <a:endParaRPr sz="1800">
              <a:solidFill>
                <a:srgbClr val="202124"/>
              </a:solidFill>
              <a:highlight>
                <a:srgbClr val="FFFFFF"/>
              </a:highlight>
            </a:endParaRPr>
          </a:p>
          <a:p>
            <a:pPr marL="0" lvl="0" indent="0" algn="l" rtl="0">
              <a:spcBef>
                <a:spcPts val="0"/>
              </a:spcBef>
              <a:spcAft>
                <a:spcPts val="1200"/>
              </a:spcAft>
              <a:buNone/>
            </a:pPr>
            <a:endParaRPr sz="2400"/>
          </a:p>
        </p:txBody>
      </p:sp>
      <p:sp>
        <p:nvSpPr>
          <p:cNvPr id="451" name="Google Shape;451;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60"/>
          <p:cNvSpPr txBox="1">
            <a:spLocks noGrp="1"/>
          </p:cNvSpPr>
          <p:nvPr>
            <p:ph type="subTitle" idx="2"/>
          </p:nvPr>
        </p:nvSpPr>
        <p:spPr>
          <a:xfrm>
            <a:off x="726225" y="2779945"/>
            <a:ext cx="7121100" cy="1604700"/>
          </a:xfrm>
          <a:prstGeom prst="rect">
            <a:avLst/>
          </a:prstGeom>
        </p:spPr>
        <p:txBody>
          <a:bodyPr spcFirstLastPara="1" wrap="square" lIns="57150" tIns="57150" rIns="57150" bIns="57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319" name="Google Shape;319;p60"/>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320" name="Google Shape;320;p60"/>
          <p:cNvSpPr/>
          <p:nvPr/>
        </p:nvSpPr>
        <p:spPr>
          <a:xfrm>
            <a:off x="103050" y="111625"/>
            <a:ext cx="1528500" cy="39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60"/>
          <p:cNvPicPr preferRelativeResize="0"/>
          <p:nvPr/>
        </p:nvPicPr>
        <p:blipFill>
          <a:blip r:embed="rId3">
            <a:alphaModFix/>
          </a:blip>
          <a:stretch>
            <a:fillRect/>
          </a:stretch>
        </p:blipFill>
        <p:spPr>
          <a:xfrm>
            <a:off x="0" y="0"/>
            <a:ext cx="1402243" cy="470601"/>
          </a:xfrm>
          <a:prstGeom prst="rect">
            <a:avLst/>
          </a:prstGeom>
          <a:noFill/>
          <a:ln>
            <a:noFill/>
          </a:ln>
        </p:spPr>
      </p:pic>
      <p:sp>
        <p:nvSpPr>
          <p:cNvPr id="322" name="Google Shape;322;p60"/>
          <p:cNvSpPr txBox="1">
            <a:spLocks noGrp="1"/>
          </p:cNvSpPr>
          <p:nvPr>
            <p:ph type="title"/>
          </p:nvPr>
        </p:nvSpPr>
        <p:spPr>
          <a:xfrm>
            <a:off x="707050" y="1798825"/>
            <a:ext cx="7282800" cy="717600"/>
          </a:xfrm>
          <a:prstGeom prst="rect">
            <a:avLst/>
          </a:prstGeom>
        </p:spPr>
        <p:txBody>
          <a:bodyPr spcFirstLastPara="1" wrap="square" lIns="57150" tIns="57150" rIns="57150" bIns="57150" anchor="b" anchorCtr="0">
            <a:noAutofit/>
          </a:bodyPr>
          <a:lstStyle/>
          <a:p>
            <a:pPr marL="0" lvl="0" indent="0" algn="l" rtl="0">
              <a:spcBef>
                <a:spcPts val="0"/>
              </a:spcBef>
              <a:spcAft>
                <a:spcPts val="0"/>
              </a:spcAft>
              <a:buNone/>
            </a:pPr>
            <a:r>
              <a:rPr lang="en"/>
              <a:t>What are we even doing?</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7"/>
          <p:cNvSpPr txBox="1">
            <a:spLocks noGrp="1"/>
          </p:cNvSpPr>
          <p:nvPr>
            <p:ph type="subTitle" idx="1"/>
          </p:nvPr>
        </p:nvSpPr>
        <p:spPr>
          <a:xfrm>
            <a:off x="636900" y="368375"/>
            <a:ext cx="7835700" cy="41706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 sz="1250">
                <a:solidFill>
                  <a:srgbClr val="D4D4D4"/>
                </a:solidFill>
                <a:highlight>
                  <a:srgbClr val="1E1E1E"/>
                </a:highlight>
              </a:rPr>
              <a:t>rank_4_tensor = tf.zeros([</a:t>
            </a:r>
            <a:r>
              <a:rPr lang="en" sz="1250">
                <a:solidFill>
                  <a:srgbClr val="B5CEA8"/>
                </a:solidFill>
                <a:highlight>
                  <a:srgbClr val="1E1E1E"/>
                </a:highlight>
              </a:rPr>
              <a:t>3</a:t>
            </a:r>
            <a:r>
              <a:rPr lang="en" sz="1250">
                <a:solidFill>
                  <a:srgbClr val="D4D4D4"/>
                </a:solidFill>
                <a:highlight>
                  <a:srgbClr val="1E1E1E"/>
                </a:highlight>
              </a:rPr>
              <a:t>, </a:t>
            </a:r>
            <a:r>
              <a:rPr lang="en" sz="1250">
                <a:solidFill>
                  <a:srgbClr val="B5CEA8"/>
                </a:solidFill>
                <a:highlight>
                  <a:srgbClr val="1E1E1E"/>
                </a:highlight>
              </a:rPr>
              <a:t>2</a:t>
            </a:r>
            <a:r>
              <a:rPr lang="en" sz="1250">
                <a:solidFill>
                  <a:srgbClr val="D4D4D4"/>
                </a:solidFill>
                <a:highlight>
                  <a:srgbClr val="1E1E1E"/>
                </a:highlight>
              </a:rPr>
              <a:t>, </a:t>
            </a:r>
            <a:r>
              <a:rPr lang="en" sz="1250">
                <a:solidFill>
                  <a:srgbClr val="B5CEA8"/>
                </a:solidFill>
                <a:highlight>
                  <a:srgbClr val="1E1E1E"/>
                </a:highlight>
              </a:rPr>
              <a:t>4</a:t>
            </a:r>
            <a:r>
              <a:rPr lang="en" sz="1250">
                <a:solidFill>
                  <a:srgbClr val="D4D4D4"/>
                </a:solidFill>
                <a:highlight>
                  <a:srgbClr val="1E1E1E"/>
                </a:highlight>
              </a:rPr>
              <a:t>, </a:t>
            </a:r>
            <a:r>
              <a:rPr lang="en" sz="1250">
                <a:solidFill>
                  <a:srgbClr val="B5CEA8"/>
                </a:solidFill>
                <a:highlight>
                  <a:srgbClr val="1E1E1E"/>
                </a:highlight>
              </a:rPr>
              <a:t>5</a:t>
            </a:r>
            <a:r>
              <a:rPr lang="en" sz="1250">
                <a:solidFill>
                  <a:srgbClr val="D4D4D4"/>
                </a:solidFill>
                <a:highlight>
                  <a:srgbClr val="1E1E1E"/>
                </a:highlight>
              </a:rPr>
              <a:t>])</a:t>
            </a:r>
            <a:endParaRPr sz="1250">
              <a:solidFill>
                <a:srgbClr val="D4D4D4"/>
              </a:solidFill>
              <a:highlight>
                <a:srgbClr val="1E1E1E"/>
              </a:highlight>
            </a:endParaRPr>
          </a:p>
          <a:p>
            <a:pPr marL="0" lvl="0" indent="0" algn="l" rtl="0">
              <a:lnSpc>
                <a:spcPct val="140000"/>
              </a:lnSpc>
              <a:spcBef>
                <a:spcPts val="0"/>
              </a:spcBef>
              <a:spcAft>
                <a:spcPts val="0"/>
              </a:spcAft>
              <a:buNone/>
            </a:pPr>
            <a:endParaRPr sz="1250">
              <a:solidFill>
                <a:srgbClr val="D4D4D4"/>
              </a:solidFill>
              <a:highlight>
                <a:srgbClr val="1E1E1E"/>
              </a:highlight>
            </a:endParaRPr>
          </a:p>
          <a:p>
            <a:pPr marL="0" lvl="0" indent="0" algn="l" rtl="0">
              <a:lnSpc>
                <a:spcPct val="140000"/>
              </a:lnSpc>
              <a:spcBef>
                <a:spcPts val="0"/>
              </a:spcBef>
              <a:spcAft>
                <a:spcPts val="0"/>
              </a:spcAft>
              <a:buNone/>
            </a:pPr>
            <a:r>
              <a:rPr lang="en" sz="1250">
                <a:solidFill>
                  <a:srgbClr val="DCDCAA"/>
                </a:solidFill>
                <a:highlight>
                  <a:srgbClr val="1E1E1E"/>
                </a:highlight>
              </a:rPr>
              <a:t>print</a:t>
            </a:r>
            <a:r>
              <a:rPr lang="en" sz="1250">
                <a:solidFill>
                  <a:srgbClr val="D4D4D4"/>
                </a:solidFill>
                <a:highlight>
                  <a:srgbClr val="1E1E1E"/>
                </a:highlight>
              </a:rPr>
              <a:t>(</a:t>
            </a:r>
            <a:r>
              <a:rPr lang="en" sz="1250">
                <a:solidFill>
                  <a:srgbClr val="CE9178"/>
                </a:solidFill>
                <a:highlight>
                  <a:srgbClr val="1E1E1E"/>
                </a:highlight>
              </a:rPr>
              <a:t>"Type of every element:"</a:t>
            </a:r>
            <a:r>
              <a:rPr lang="en" sz="1250">
                <a:solidFill>
                  <a:srgbClr val="D4D4D4"/>
                </a:solidFill>
                <a:highlight>
                  <a:srgbClr val="1E1E1E"/>
                </a:highlight>
              </a:rPr>
              <a:t>, rank_4_tensor.dtype)</a:t>
            </a:r>
            <a:endParaRPr sz="1250">
              <a:solidFill>
                <a:srgbClr val="D4D4D4"/>
              </a:solidFill>
              <a:highlight>
                <a:srgbClr val="1E1E1E"/>
              </a:highlight>
            </a:endParaRPr>
          </a:p>
          <a:p>
            <a:pPr marL="0" lvl="0" indent="0" algn="l" rtl="0">
              <a:lnSpc>
                <a:spcPct val="140000"/>
              </a:lnSpc>
              <a:spcBef>
                <a:spcPts val="0"/>
              </a:spcBef>
              <a:spcAft>
                <a:spcPts val="0"/>
              </a:spcAft>
              <a:buNone/>
            </a:pPr>
            <a:r>
              <a:rPr lang="en" sz="1250">
                <a:solidFill>
                  <a:srgbClr val="DCDCAA"/>
                </a:solidFill>
                <a:highlight>
                  <a:srgbClr val="1E1E1E"/>
                </a:highlight>
              </a:rPr>
              <a:t>print</a:t>
            </a:r>
            <a:r>
              <a:rPr lang="en" sz="1250">
                <a:solidFill>
                  <a:srgbClr val="D4D4D4"/>
                </a:solidFill>
                <a:highlight>
                  <a:srgbClr val="1E1E1E"/>
                </a:highlight>
              </a:rPr>
              <a:t>(</a:t>
            </a:r>
            <a:r>
              <a:rPr lang="en" sz="1250">
                <a:solidFill>
                  <a:srgbClr val="CE9178"/>
                </a:solidFill>
                <a:highlight>
                  <a:srgbClr val="1E1E1E"/>
                </a:highlight>
              </a:rPr>
              <a:t>"Number of dimensions:"</a:t>
            </a:r>
            <a:r>
              <a:rPr lang="en" sz="1250">
                <a:solidFill>
                  <a:srgbClr val="D4D4D4"/>
                </a:solidFill>
                <a:highlight>
                  <a:srgbClr val="1E1E1E"/>
                </a:highlight>
              </a:rPr>
              <a:t>, rank_4_tensor.ndim)</a:t>
            </a:r>
            <a:endParaRPr sz="1250">
              <a:solidFill>
                <a:srgbClr val="D4D4D4"/>
              </a:solidFill>
              <a:highlight>
                <a:srgbClr val="1E1E1E"/>
              </a:highlight>
            </a:endParaRPr>
          </a:p>
          <a:p>
            <a:pPr marL="0" lvl="0" indent="0" algn="l" rtl="0">
              <a:lnSpc>
                <a:spcPct val="140000"/>
              </a:lnSpc>
              <a:spcBef>
                <a:spcPts val="0"/>
              </a:spcBef>
              <a:spcAft>
                <a:spcPts val="0"/>
              </a:spcAft>
              <a:buNone/>
            </a:pPr>
            <a:r>
              <a:rPr lang="en" sz="1250">
                <a:solidFill>
                  <a:srgbClr val="DCDCAA"/>
                </a:solidFill>
                <a:highlight>
                  <a:srgbClr val="1E1E1E"/>
                </a:highlight>
              </a:rPr>
              <a:t>print</a:t>
            </a:r>
            <a:r>
              <a:rPr lang="en" sz="1250">
                <a:solidFill>
                  <a:srgbClr val="D4D4D4"/>
                </a:solidFill>
                <a:highlight>
                  <a:srgbClr val="1E1E1E"/>
                </a:highlight>
              </a:rPr>
              <a:t>(</a:t>
            </a:r>
            <a:r>
              <a:rPr lang="en" sz="1250">
                <a:solidFill>
                  <a:srgbClr val="CE9178"/>
                </a:solidFill>
                <a:highlight>
                  <a:srgbClr val="1E1E1E"/>
                </a:highlight>
              </a:rPr>
              <a:t>"Shape of tensor:"</a:t>
            </a:r>
            <a:r>
              <a:rPr lang="en" sz="1250">
                <a:solidFill>
                  <a:srgbClr val="D4D4D4"/>
                </a:solidFill>
                <a:highlight>
                  <a:srgbClr val="1E1E1E"/>
                </a:highlight>
              </a:rPr>
              <a:t>, rank_4_tensor.shape)</a:t>
            </a:r>
            <a:endParaRPr sz="1250">
              <a:solidFill>
                <a:srgbClr val="D4D4D4"/>
              </a:solidFill>
              <a:highlight>
                <a:srgbClr val="1E1E1E"/>
              </a:highlight>
            </a:endParaRPr>
          </a:p>
          <a:p>
            <a:pPr marL="0" lvl="0" indent="0" algn="l" rtl="0">
              <a:lnSpc>
                <a:spcPct val="140000"/>
              </a:lnSpc>
              <a:spcBef>
                <a:spcPts val="0"/>
              </a:spcBef>
              <a:spcAft>
                <a:spcPts val="0"/>
              </a:spcAft>
              <a:buNone/>
            </a:pPr>
            <a:r>
              <a:rPr lang="en" sz="1250">
                <a:solidFill>
                  <a:srgbClr val="DCDCAA"/>
                </a:solidFill>
                <a:highlight>
                  <a:srgbClr val="1E1E1E"/>
                </a:highlight>
              </a:rPr>
              <a:t>print</a:t>
            </a:r>
            <a:r>
              <a:rPr lang="en" sz="1250">
                <a:solidFill>
                  <a:srgbClr val="D4D4D4"/>
                </a:solidFill>
                <a:highlight>
                  <a:srgbClr val="1E1E1E"/>
                </a:highlight>
              </a:rPr>
              <a:t>(</a:t>
            </a:r>
            <a:r>
              <a:rPr lang="en" sz="1250">
                <a:solidFill>
                  <a:srgbClr val="CE9178"/>
                </a:solidFill>
                <a:highlight>
                  <a:srgbClr val="1E1E1E"/>
                </a:highlight>
              </a:rPr>
              <a:t>"Elements along axis 0 of tensor:"</a:t>
            </a:r>
            <a:r>
              <a:rPr lang="en" sz="1250">
                <a:solidFill>
                  <a:srgbClr val="D4D4D4"/>
                </a:solidFill>
                <a:highlight>
                  <a:srgbClr val="1E1E1E"/>
                </a:highlight>
              </a:rPr>
              <a:t>, rank_4_tensor.shape[</a:t>
            </a:r>
            <a:r>
              <a:rPr lang="en" sz="1250">
                <a:solidFill>
                  <a:srgbClr val="B5CEA8"/>
                </a:solidFill>
                <a:highlight>
                  <a:srgbClr val="1E1E1E"/>
                </a:highlight>
              </a:rPr>
              <a:t>0</a:t>
            </a:r>
            <a:r>
              <a:rPr lang="en" sz="1250">
                <a:solidFill>
                  <a:srgbClr val="D4D4D4"/>
                </a:solidFill>
                <a:highlight>
                  <a:srgbClr val="1E1E1E"/>
                </a:highlight>
              </a:rPr>
              <a:t>])</a:t>
            </a:r>
            <a:endParaRPr sz="1250">
              <a:solidFill>
                <a:srgbClr val="D4D4D4"/>
              </a:solidFill>
              <a:highlight>
                <a:srgbClr val="1E1E1E"/>
              </a:highlight>
            </a:endParaRPr>
          </a:p>
          <a:p>
            <a:pPr marL="0" lvl="0" indent="0" algn="l" rtl="0">
              <a:lnSpc>
                <a:spcPct val="140000"/>
              </a:lnSpc>
              <a:spcBef>
                <a:spcPts val="0"/>
              </a:spcBef>
              <a:spcAft>
                <a:spcPts val="0"/>
              </a:spcAft>
              <a:buNone/>
            </a:pPr>
            <a:r>
              <a:rPr lang="en" sz="1250">
                <a:solidFill>
                  <a:srgbClr val="DCDCAA"/>
                </a:solidFill>
                <a:highlight>
                  <a:srgbClr val="1E1E1E"/>
                </a:highlight>
              </a:rPr>
              <a:t>print</a:t>
            </a:r>
            <a:r>
              <a:rPr lang="en" sz="1250">
                <a:solidFill>
                  <a:srgbClr val="D4D4D4"/>
                </a:solidFill>
                <a:highlight>
                  <a:srgbClr val="1E1E1E"/>
                </a:highlight>
              </a:rPr>
              <a:t>(</a:t>
            </a:r>
            <a:r>
              <a:rPr lang="en" sz="1250">
                <a:solidFill>
                  <a:srgbClr val="CE9178"/>
                </a:solidFill>
                <a:highlight>
                  <a:srgbClr val="1E1E1E"/>
                </a:highlight>
              </a:rPr>
              <a:t>"Elements along the last axis of tensor:"</a:t>
            </a:r>
            <a:r>
              <a:rPr lang="en" sz="1250">
                <a:solidFill>
                  <a:srgbClr val="D4D4D4"/>
                </a:solidFill>
                <a:highlight>
                  <a:srgbClr val="1E1E1E"/>
                </a:highlight>
              </a:rPr>
              <a:t>, rank_4_tensor.shape[-</a:t>
            </a:r>
            <a:r>
              <a:rPr lang="en" sz="1250">
                <a:solidFill>
                  <a:srgbClr val="B5CEA8"/>
                </a:solidFill>
                <a:highlight>
                  <a:srgbClr val="1E1E1E"/>
                </a:highlight>
              </a:rPr>
              <a:t>1</a:t>
            </a:r>
            <a:r>
              <a:rPr lang="en" sz="1250">
                <a:solidFill>
                  <a:srgbClr val="D4D4D4"/>
                </a:solidFill>
                <a:highlight>
                  <a:srgbClr val="1E1E1E"/>
                </a:highlight>
              </a:rPr>
              <a:t>])</a:t>
            </a:r>
            <a:endParaRPr sz="1250">
              <a:solidFill>
                <a:srgbClr val="D4D4D4"/>
              </a:solidFill>
              <a:highlight>
                <a:srgbClr val="1E1E1E"/>
              </a:highlight>
            </a:endParaRPr>
          </a:p>
          <a:p>
            <a:pPr marL="0" lvl="0" indent="0" algn="l" rtl="0">
              <a:lnSpc>
                <a:spcPct val="140000"/>
              </a:lnSpc>
              <a:spcBef>
                <a:spcPts val="0"/>
              </a:spcBef>
              <a:spcAft>
                <a:spcPts val="0"/>
              </a:spcAft>
              <a:buNone/>
            </a:pPr>
            <a:r>
              <a:rPr lang="en" sz="1250">
                <a:solidFill>
                  <a:srgbClr val="DCDCAA"/>
                </a:solidFill>
                <a:highlight>
                  <a:srgbClr val="1E1E1E"/>
                </a:highlight>
              </a:rPr>
              <a:t>print</a:t>
            </a:r>
            <a:r>
              <a:rPr lang="en" sz="1250">
                <a:solidFill>
                  <a:srgbClr val="D4D4D4"/>
                </a:solidFill>
                <a:highlight>
                  <a:srgbClr val="1E1E1E"/>
                </a:highlight>
              </a:rPr>
              <a:t>(</a:t>
            </a:r>
            <a:r>
              <a:rPr lang="en" sz="1250">
                <a:solidFill>
                  <a:srgbClr val="CE9178"/>
                </a:solidFill>
                <a:highlight>
                  <a:srgbClr val="1E1E1E"/>
                </a:highlight>
              </a:rPr>
              <a:t>"Total number of elements (3*2*4*5): "</a:t>
            </a:r>
            <a:r>
              <a:rPr lang="en" sz="1250">
                <a:solidFill>
                  <a:srgbClr val="D4D4D4"/>
                </a:solidFill>
                <a:highlight>
                  <a:srgbClr val="1E1E1E"/>
                </a:highlight>
              </a:rPr>
              <a:t>, tf.size(rank_4_tensor).numpy())</a:t>
            </a:r>
            <a:endParaRPr sz="1250">
              <a:solidFill>
                <a:srgbClr val="D4D4D4"/>
              </a:solidFill>
              <a:highlight>
                <a:srgbClr val="1E1E1E"/>
              </a:highlight>
            </a:endParaRPr>
          </a:p>
          <a:p>
            <a:pPr marL="0" lvl="0" indent="0" algn="l" rtl="0">
              <a:lnSpc>
                <a:spcPct val="140000"/>
              </a:lnSpc>
              <a:spcBef>
                <a:spcPts val="0"/>
              </a:spcBef>
              <a:spcAft>
                <a:spcPts val="0"/>
              </a:spcAft>
              <a:buNone/>
            </a:pPr>
            <a:endParaRPr sz="1250">
              <a:solidFill>
                <a:srgbClr val="D4D4D4"/>
              </a:solidFill>
              <a:highlight>
                <a:srgbClr val="1E1E1E"/>
              </a:highlight>
            </a:endParaRPr>
          </a:p>
          <a:p>
            <a:pPr marL="0" lvl="0" indent="0" algn="l" rtl="0">
              <a:lnSpc>
                <a:spcPct val="140000"/>
              </a:lnSpc>
              <a:spcBef>
                <a:spcPts val="0"/>
              </a:spcBef>
              <a:spcAft>
                <a:spcPts val="0"/>
              </a:spcAft>
              <a:buNone/>
            </a:pPr>
            <a:r>
              <a:rPr lang="en" sz="1250">
                <a:solidFill>
                  <a:srgbClr val="D4D4D4"/>
                </a:solidFill>
                <a:highlight>
                  <a:srgbClr val="1E1E1E"/>
                </a:highlight>
              </a:rPr>
              <a:t>Results:</a:t>
            </a:r>
            <a:endParaRPr sz="1250">
              <a:solidFill>
                <a:srgbClr val="D4D4D4"/>
              </a:solidFill>
              <a:highlight>
                <a:srgbClr val="1E1E1E"/>
              </a:highlight>
            </a:endParaRPr>
          </a:p>
          <a:p>
            <a:pPr marL="0" lvl="0" indent="0" algn="l" rtl="0">
              <a:lnSpc>
                <a:spcPct val="140000"/>
              </a:lnSpc>
              <a:spcBef>
                <a:spcPts val="0"/>
              </a:spcBef>
              <a:spcAft>
                <a:spcPts val="0"/>
              </a:spcAft>
              <a:buNone/>
            </a:pPr>
            <a:r>
              <a:rPr lang="en" sz="1250">
                <a:solidFill>
                  <a:srgbClr val="D4D4D4"/>
                </a:solidFill>
                <a:highlight>
                  <a:srgbClr val="1E1E1E"/>
                </a:highlight>
              </a:rPr>
              <a:t>Type of every element: &lt;dtype: </a:t>
            </a:r>
            <a:r>
              <a:rPr lang="en" sz="1250">
                <a:solidFill>
                  <a:srgbClr val="CE9178"/>
                </a:solidFill>
                <a:highlight>
                  <a:srgbClr val="1E1E1E"/>
                </a:highlight>
              </a:rPr>
              <a:t>'float32'</a:t>
            </a:r>
            <a:r>
              <a:rPr lang="en" sz="1250">
                <a:solidFill>
                  <a:srgbClr val="D4D4D4"/>
                </a:solidFill>
                <a:highlight>
                  <a:srgbClr val="1E1E1E"/>
                </a:highlight>
              </a:rPr>
              <a:t>&gt;</a:t>
            </a:r>
            <a:endParaRPr sz="1250">
              <a:solidFill>
                <a:srgbClr val="D4D4D4"/>
              </a:solidFill>
              <a:highlight>
                <a:srgbClr val="1E1E1E"/>
              </a:highlight>
            </a:endParaRPr>
          </a:p>
          <a:p>
            <a:pPr marL="0" lvl="0" indent="0" algn="l" rtl="0">
              <a:lnSpc>
                <a:spcPct val="140000"/>
              </a:lnSpc>
              <a:spcBef>
                <a:spcPts val="0"/>
              </a:spcBef>
              <a:spcAft>
                <a:spcPts val="0"/>
              </a:spcAft>
              <a:buNone/>
            </a:pPr>
            <a:r>
              <a:rPr lang="en" sz="1250">
                <a:solidFill>
                  <a:srgbClr val="D4D4D4"/>
                </a:solidFill>
                <a:highlight>
                  <a:srgbClr val="1E1E1E"/>
                </a:highlight>
              </a:rPr>
              <a:t>Number of dimensions: </a:t>
            </a:r>
            <a:r>
              <a:rPr lang="en" sz="1250">
                <a:solidFill>
                  <a:srgbClr val="B5CEA8"/>
                </a:solidFill>
                <a:highlight>
                  <a:srgbClr val="1E1E1E"/>
                </a:highlight>
              </a:rPr>
              <a:t>4</a:t>
            </a:r>
            <a:endParaRPr sz="1250">
              <a:solidFill>
                <a:srgbClr val="B5CEA8"/>
              </a:solidFill>
              <a:highlight>
                <a:srgbClr val="1E1E1E"/>
              </a:highlight>
            </a:endParaRPr>
          </a:p>
          <a:p>
            <a:pPr marL="0" lvl="0" indent="0" algn="l" rtl="0">
              <a:lnSpc>
                <a:spcPct val="140000"/>
              </a:lnSpc>
              <a:spcBef>
                <a:spcPts val="0"/>
              </a:spcBef>
              <a:spcAft>
                <a:spcPts val="0"/>
              </a:spcAft>
              <a:buNone/>
            </a:pPr>
            <a:r>
              <a:rPr lang="en" sz="1250">
                <a:solidFill>
                  <a:srgbClr val="D4D4D4"/>
                </a:solidFill>
                <a:highlight>
                  <a:srgbClr val="1E1E1E"/>
                </a:highlight>
              </a:rPr>
              <a:t>Shape of tensor: (</a:t>
            </a:r>
            <a:r>
              <a:rPr lang="en" sz="1250">
                <a:solidFill>
                  <a:srgbClr val="B5CEA8"/>
                </a:solidFill>
                <a:highlight>
                  <a:srgbClr val="1E1E1E"/>
                </a:highlight>
              </a:rPr>
              <a:t>3</a:t>
            </a:r>
            <a:r>
              <a:rPr lang="en" sz="1250">
                <a:solidFill>
                  <a:srgbClr val="D4D4D4"/>
                </a:solidFill>
                <a:highlight>
                  <a:srgbClr val="1E1E1E"/>
                </a:highlight>
              </a:rPr>
              <a:t>, </a:t>
            </a:r>
            <a:r>
              <a:rPr lang="en" sz="1250">
                <a:solidFill>
                  <a:srgbClr val="B5CEA8"/>
                </a:solidFill>
                <a:highlight>
                  <a:srgbClr val="1E1E1E"/>
                </a:highlight>
              </a:rPr>
              <a:t>2</a:t>
            </a:r>
            <a:r>
              <a:rPr lang="en" sz="1250">
                <a:solidFill>
                  <a:srgbClr val="D4D4D4"/>
                </a:solidFill>
                <a:highlight>
                  <a:srgbClr val="1E1E1E"/>
                </a:highlight>
              </a:rPr>
              <a:t>, </a:t>
            </a:r>
            <a:r>
              <a:rPr lang="en" sz="1250">
                <a:solidFill>
                  <a:srgbClr val="B5CEA8"/>
                </a:solidFill>
                <a:highlight>
                  <a:srgbClr val="1E1E1E"/>
                </a:highlight>
              </a:rPr>
              <a:t>4</a:t>
            </a:r>
            <a:r>
              <a:rPr lang="en" sz="1250">
                <a:solidFill>
                  <a:srgbClr val="D4D4D4"/>
                </a:solidFill>
                <a:highlight>
                  <a:srgbClr val="1E1E1E"/>
                </a:highlight>
              </a:rPr>
              <a:t>, </a:t>
            </a:r>
            <a:r>
              <a:rPr lang="en" sz="1250">
                <a:solidFill>
                  <a:srgbClr val="B5CEA8"/>
                </a:solidFill>
                <a:highlight>
                  <a:srgbClr val="1E1E1E"/>
                </a:highlight>
              </a:rPr>
              <a:t>5</a:t>
            </a:r>
            <a:r>
              <a:rPr lang="en" sz="1250">
                <a:solidFill>
                  <a:srgbClr val="D4D4D4"/>
                </a:solidFill>
                <a:highlight>
                  <a:srgbClr val="1E1E1E"/>
                </a:highlight>
              </a:rPr>
              <a:t>)</a:t>
            </a:r>
            <a:endParaRPr sz="1250">
              <a:solidFill>
                <a:srgbClr val="D4D4D4"/>
              </a:solidFill>
              <a:highlight>
                <a:srgbClr val="1E1E1E"/>
              </a:highlight>
            </a:endParaRPr>
          </a:p>
          <a:p>
            <a:pPr marL="0" lvl="0" indent="0" algn="l" rtl="0">
              <a:lnSpc>
                <a:spcPct val="140000"/>
              </a:lnSpc>
              <a:spcBef>
                <a:spcPts val="0"/>
              </a:spcBef>
              <a:spcAft>
                <a:spcPts val="0"/>
              </a:spcAft>
              <a:buNone/>
            </a:pPr>
            <a:r>
              <a:rPr lang="en" sz="1250">
                <a:solidFill>
                  <a:srgbClr val="D4D4D4"/>
                </a:solidFill>
                <a:highlight>
                  <a:srgbClr val="1E1E1E"/>
                </a:highlight>
              </a:rPr>
              <a:t>Elements along axis </a:t>
            </a:r>
            <a:r>
              <a:rPr lang="en" sz="1250">
                <a:solidFill>
                  <a:srgbClr val="B5CEA8"/>
                </a:solidFill>
                <a:highlight>
                  <a:srgbClr val="1E1E1E"/>
                </a:highlight>
              </a:rPr>
              <a:t>0</a:t>
            </a:r>
            <a:r>
              <a:rPr lang="en" sz="1250">
                <a:solidFill>
                  <a:srgbClr val="D4D4D4"/>
                </a:solidFill>
                <a:highlight>
                  <a:srgbClr val="1E1E1E"/>
                </a:highlight>
              </a:rPr>
              <a:t> of tensor: </a:t>
            </a:r>
            <a:r>
              <a:rPr lang="en" sz="1250">
                <a:solidFill>
                  <a:srgbClr val="B5CEA8"/>
                </a:solidFill>
                <a:highlight>
                  <a:srgbClr val="1E1E1E"/>
                </a:highlight>
              </a:rPr>
              <a:t>3</a:t>
            </a:r>
            <a:endParaRPr sz="1250">
              <a:solidFill>
                <a:srgbClr val="B5CEA8"/>
              </a:solidFill>
              <a:highlight>
                <a:srgbClr val="1E1E1E"/>
              </a:highlight>
            </a:endParaRPr>
          </a:p>
          <a:p>
            <a:pPr marL="0" lvl="0" indent="0" algn="l" rtl="0">
              <a:lnSpc>
                <a:spcPct val="140000"/>
              </a:lnSpc>
              <a:spcBef>
                <a:spcPts val="0"/>
              </a:spcBef>
              <a:spcAft>
                <a:spcPts val="0"/>
              </a:spcAft>
              <a:buNone/>
            </a:pPr>
            <a:r>
              <a:rPr lang="en" sz="1250">
                <a:solidFill>
                  <a:srgbClr val="D4D4D4"/>
                </a:solidFill>
                <a:highlight>
                  <a:srgbClr val="1E1E1E"/>
                </a:highlight>
              </a:rPr>
              <a:t>Elements along the last axis of tensor: </a:t>
            </a:r>
            <a:r>
              <a:rPr lang="en" sz="1250">
                <a:solidFill>
                  <a:srgbClr val="B5CEA8"/>
                </a:solidFill>
                <a:highlight>
                  <a:srgbClr val="1E1E1E"/>
                </a:highlight>
              </a:rPr>
              <a:t>5</a:t>
            </a:r>
            <a:endParaRPr sz="1250">
              <a:solidFill>
                <a:srgbClr val="B5CEA8"/>
              </a:solidFill>
              <a:highlight>
                <a:srgbClr val="1E1E1E"/>
              </a:highlight>
            </a:endParaRPr>
          </a:p>
          <a:p>
            <a:pPr marL="0" lvl="0" indent="0" algn="l" rtl="0">
              <a:lnSpc>
                <a:spcPct val="140000"/>
              </a:lnSpc>
              <a:spcBef>
                <a:spcPts val="0"/>
              </a:spcBef>
              <a:spcAft>
                <a:spcPts val="0"/>
              </a:spcAft>
              <a:buNone/>
            </a:pPr>
            <a:r>
              <a:rPr lang="en" sz="1250">
                <a:solidFill>
                  <a:srgbClr val="D4D4D4"/>
                </a:solidFill>
                <a:highlight>
                  <a:srgbClr val="1E1E1E"/>
                </a:highlight>
              </a:rPr>
              <a:t>Total number of elements (</a:t>
            </a:r>
            <a:r>
              <a:rPr lang="en" sz="1250">
                <a:solidFill>
                  <a:srgbClr val="B5CEA8"/>
                </a:solidFill>
                <a:highlight>
                  <a:srgbClr val="1E1E1E"/>
                </a:highlight>
              </a:rPr>
              <a:t>3</a:t>
            </a:r>
            <a:r>
              <a:rPr lang="en" sz="1250">
                <a:solidFill>
                  <a:srgbClr val="D4D4D4"/>
                </a:solidFill>
                <a:highlight>
                  <a:srgbClr val="1E1E1E"/>
                </a:highlight>
              </a:rPr>
              <a:t>*</a:t>
            </a:r>
            <a:r>
              <a:rPr lang="en" sz="1250">
                <a:solidFill>
                  <a:srgbClr val="B5CEA8"/>
                </a:solidFill>
                <a:highlight>
                  <a:srgbClr val="1E1E1E"/>
                </a:highlight>
              </a:rPr>
              <a:t>2</a:t>
            </a:r>
            <a:r>
              <a:rPr lang="en" sz="1250">
                <a:solidFill>
                  <a:srgbClr val="D4D4D4"/>
                </a:solidFill>
                <a:highlight>
                  <a:srgbClr val="1E1E1E"/>
                </a:highlight>
              </a:rPr>
              <a:t>*</a:t>
            </a:r>
            <a:r>
              <a:rPr lang="en" sz="1250">
                <a:solidFill>
                  <a:srgbClr val="B5CEA8"/>
                </a:solidFill>
                <a:highlight>
                  <a:srgbClr val="1E1E1E"/>
                </a:highlight>
              </a:rPr>
              <a:t>4</a:t>
            </a:r>
            <a:r>
              <a:rPr lang="en" sz="1250">
                <a:solidFill>
                  <a:srgbClr val="D4D4D4"/>
                </a:solidFill>
                <a:highlight>
                  <a:srgbClr val="1E1E1E"/>
                </a:highlight>
              </a:rPr>
              <a:t>*</a:t>
            </a:r>
            <a:r>
              <a:rPr lang="en" sz="1250">
                <a:solidFill>
                  <a:srgbClr val="B5CEA8"/>
                </a:solidFill>
                <a:highlight>
                  <a:srgbClr val="1E1E1E"/>
                </a:highlight>
              </a:rPr>
              <a:t>5</a:t>
            </a:r>
            <a:r>
              <a:rPr lang="en" sz="1250">
                <a:solidFill>
                  <a:srgbClr val="D4D4D4"/>
                </a:solidFill>
                <a:highlight>
                  <a:srgbClr val="1E1E1E"/>
                </a:highlight>
              </a:rPr>
              <a:t>):  </a:t>
            </a:r>
            <a:r>
              <a:rPr lang="en" sz="1250">
                <a:solidFill>
                  <a:srgbClr val="B5CEA8"/>
                </a:solidFill>
                <a:highlight>
                  <a:srgbClr val="1E1E1E"/>
                </a:highlight>
              </a:rPr>
              <a:t>120</a:t>
            </a:r>
            <a:endParaRPr sz="1250">
              <a:solidFill>
                <a:srgbClr val="D4D4D4"/>
              </a:solidFill>
              <a:highlight>
                <a:srgbClr val="1E1E1E"/>
              </a:highlight>
            </a:endParaRPr>
          </a:p>
          <a:p>
            <a:pPr marL="0" lvl="0" indent="0" algn="l" rtl="0">
              <a:lnSpc>
                <a:spcPct val="110000"/>
              </a:lnSpc>
              <a:spcBef>
                <a:spcPts val="0"/>
              </a:spcBef>
              <a:spcAft>
                <a:spcPts val="0"/>
              </a:spcAft>
              <a:buNone/>
            </a:pPr>
            <a:endParaRPr sz="1250">
              <a:solidFill>
                <a:srgbClr val="37474F"/>
              </a:solidFill>
              <a:highlight>
                <a:srgbClr val="F1F3F4"/>
              </a:highlight>
            </a:endParaRPr>
          </a:p>
        </p:txBody>
      </p:sp>
      <p:sp>
        <p:nvSpPr>
          <p:cNvPr id="457" name="Google Shape;457;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grpSp>
        <p:nvGrpSpPr>
          <p:cNvPr id="458" name="Google Shape;458;p77"/>
          <p:cNvGrpSpPr/>
          <p:nvPr/>
        </p:nvGrpSpPr>
        <p:grpSpPr>
          <a:xfrm>
            <a:off x="5676900" y="2943225"/>
            <a:ext cx="2857500" cy="1771800"/>
            <a:chOff x="5676900" y="2943225"/>
            <a:chExt cx="2857500" cy="1771800"/>
          </a:xfrm>
        </p:grpSpPr>
        <p:sp>
          <p:nvSpPr>
            <p:cNvPr id="459" name="Google Shape;459;p77"/>
            <p:cNvSpPr txBox="1"/>
            <p:nvPr/>
          </p:nvSpPr>
          <p:spPr>
            <a:xfrm>
              <a:off x="5676900" y="2943225"/>
              <a:ext cx="2857500" cy="17718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60" name="Google Shape;460;p77"/>
            <p:cNvPicPr preferRelativeResize="0"/>
            <p:nvPr/>
          </p:nvPicPr>
          <p:blipFill>
            <a:blip r:embed="rId3">
              <a:alphaModFix/>
            </a:blip>
            <a:stretch>
              <a:fillRect/>
            </a:stretch>
          </p:blipFill>
          <p:spPr>
            <a:xfrm>
              <a:off x="5738913" y="2967775"/>
              <a:ext cx="2733675" cy="1695450"/>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4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8"/>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Core ops</a:t>
            </a:r>
            <a:endParaRPr/>
          </a:p>
        </p:txBody>
      </p:sp>
      <p:sp>
        <p:nvSpPr>
          <p:cNvPr id="466" name="Google Shape;466;p78"/>
          <p:cNvSpPr txBox="1">
            <a:spLocks noGrp="1"/>
          </p:cNvSpPr>
          <p:nvPr>
            <p:ph type="subTitle" idx="2"/>
          </p:nvPr>
        </p:nvSpPr>
        <p:spPr>
          <a:xfrm>
            <a:off x="739450" y="1485008"/>
            <a:ext cx="7281900" cy="157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Operations on tensors</a:t>
            </a:r>
            <a:endParaRPr sz="1800"/>
          </a:p>
          <a:p>
            <a:pPr marL="914400" lvl="1" indent="-342900" algn="l" rtl="0">
              <a:spcBef>
                <a:spcPts val="0"/>
              </a:spcBef>
              <a:spcAft>
                <a:spcPts val="0"/>
              </a:spcAft>
              <a:buSzPts val="1800"/>
              <a:buChar char="○"/>
            </a:pPr>
            <a:r>
              <a:rPr lang="en" sz="1800"/>
              <a:t>tf.matmul, tf.multiply, tf.min, tf.argmax</a:t>
            </a:r>
            <a:endParaRPr sz="1800"/>
          </a:p>
          <a:p>
            <a:pPr marL="914400" lvl="1" indent="-342900" algn="l" rtl="0">
              <a:spcBef>
                <a:spcPts val="0"/>
              </a:spcBef>
              <a:spcAft>
                <a:spcPts val="0"/>
              </a:spcAft>
              <a:buSzPts val="1800"/>
              <a:buChar char="○"/>
            </a:pPr>
            <a:r>
              <a:rPr lang="en" sz="1800"/>
              <a:t>+, -, /, @, and other overrides</a:t>
            </a:r>
            <a:endParaRPr sz="1800"/>
          </a:p>
          <a:p>
            <a:pPr marL="914400" lvl="1" indent="-342900" algn="l" rtl="0">
              <a:spcBef>
                <a:spcPts val="0"/>
              </a:spcBef>
              <a:spcAft>
                <a:spcPts val="0"/>
              </a:spcAft>
              <a:buSzPts val="1800"/>
              <a:buChar char="○"/>
            </a:pPr>
            <a:r>
              <a:rPr lang="en" sz="1800"/>
              <a:t>[:] slicing operators, tf.concat</a:t>
            </a:r>
            <a:endParaRPr sz="1800"/>
          </a:p>
          <a:p>
            <a:pPr marL="0" lvl="0" indent="0" algn="l" rtl="0">
              <a:spcBef>
                <a:spcPts val="1200"/>
              </a:spcBef>
              <a:spcAft>
                <a:spcPts val="0"/>
              </a:spcAft>
              <a:buNone/>
            </a:pPr>
            <a:endParaRPr sz="1800"/>
          </a:p>
          <a:p>
            <a:pPr marL="0" lvl="0" indent="0" algn="l" rtl="0">
              <a:spcBef>
                <a:spcPts val="1200"/>
              </a:spcBef>
              <a:spcAft>
                <a:spcPts val="1200"/>
              </a:spcAft>
              <a:buNone/>
            </a:pPr>
            <a:endParaRPr sz="1800"/>
          </a:p>
        </p:txBody>
      </p:sp>
      <p:sp>
        <p:nvSpPr>
          <p:cNvPr id="467" name="Google Shape;467;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9"/>
          <p:cNvSpPr/>
          <p:nvPr/>
        </p:nvSpPr>
        <p:spPr>
          <a:xfrm>
            <a:off x="-95700" y="2966475"/>
            <a:ext cx="9617100" cy="2090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9"/>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Core ops</a:t>
            </a:r>
            <a:endParaRPr/>
          </a:p>
        </p:txBody>
      </p:sp>
      <p:sp>
        <p:nvSpPr>
          <p:cNvPr id="474" name="Google Shape;474;p79"/>
          <p:cNvSpPr txBox="1">
            <a:spLocks noGrp="1"/>
          </p:cNvSpPr>
          <p:nvPr>
            <p:ph type="subTitle" idx="2"/>
          </p:nvPr>
        </p:nvSpPr>
        <p:spPr>
          <a:xfrm>
            <a:off x="739450" y="1485008"/>
            <a:ext cx="7281900" cy="157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Operations on tensors</a:t>
            </a:r>
            <a:endParaRPr sz="1800"/>
          </a:p>
          <a:p>
            <a:pPr marL="914400" lvl="1" indent="-342900" algn="l" rtl="0">
              <a:spcBef>
                <a:spcPts val="0"/>
              </a:spcBef>
              <a:spcAft>
                <a:spcPts val="0"/>
              </a:spcAft>
              <a:buSzPts val="1800"/>
              <a:buChar char="○"/>
            </a:pPr>
            <a:r>
              <a:rPr lang="en" sz="1800"/>
              <a:t>tf.matmul, tf.multiply, tf.min, tf.argmax</a:t>
            </a:r>
            <a:endParaRPr sz="1800"/>
          </a:p>
          <a:p>
            <a:pPr marL="914400" lvl="1" indent="-342900" algn="l" rtl="0">
              <a:spcBef>
                <a:spcPts val="0"/>
              </a:spcBef>
              <a:spcAft>
                <a:spcPts val="0"/>
              </a:spcAft>
              <a:buSzPts val="1800"/>
              <a:buChar char="○"/>
            </a:pPr>
            <a:r>
              <a:rPr lang="en" sz="1800"/>
              <a:t>+, -, /, @, and other overrides</a:t>
            </a:r>
            <a:endParaRPr sz="1800"/>
          </a:p>
          <a:p>
            <a:pPr marL="914400" lvl="1" indent="-342900" algn="l" rtl="0">
              <a:spcBef>
                <a:spcPts val="0"/>
              </a:spcBef>
              <a:spcAft>
                <a:spcPts val="0"/>
              </a:spcAft>
              <a:buSzPts val="1800"/>
              <a:buChar char="○"/>
            </a:pPr>
            <a:r>
              <a:rPr lang="en" sz="1800"/>
              <a:t>[:] slicing operators, tf.concat</a:t>
            </a:r>
            <a:endParaRPr sz="1800"/>
          </a:p>
          <a:p>
            <a:pPr marL="0" lvl="0" indent="0" algn="l" rtl="0">
              <a:spcBef>
                <a:spcPts val="1200"/>
              </a:spcBef>
              <a:spcAft>
                <a:spcPts val="0"/>
              </a:spcAft>
              <a:buNone/>
            </a:pPr>
            <a:endParaRPr sz="1800"/>
          </a:p>
          <a:p>
            <a:pPr marL="0" lvl="0" indent="0" algn="l" rtl="0">
              <a:spcBef>
                <a:spcPts val="1200"/>
              </a:spcBef>
              <a:spcAft>
                <a:spcPts val="1200"/>
              </a:spcAft>
              <a:buNone/>
            </a:pPr>
            <a:endParaRPr sz="1800"/>
          </a:p>
        </p:txBody>
      </p:sp>
      <p:sp>
        <p:nvSpPr>
          <p:cNvPr id="475" name="Google Shape;475;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
        <p:nvSpPr>
          <p:cNvPr id="476" name="Google Shape;476;p79"/>
          <p:cNvSpPr txBox="1">
            <a:spLocks noGrp="1"/>
          </p:cNvSpPr>
          <p:nvPr>
            <p:ph type="subTitle" idx="1"/>
          </p:nvPr>
        </p:nvSpPr>
        <p:spPr>
          <a:xfrm>
            <a:off x="1272850" y="3058800"/>
            <a:ext cx="7835700" cy="4170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50">
                <a:solidFill>
                  <a:srgbClr val="D4D4D4"/>
                </a:solidFill>
                <a:highlight>
                  <a:srgbClr val="1E1E1E"/>
                </a:highlight>
                <a:latin typeface="Roboto Mono"/>
                <a:ea typeface="Roboto Mono"/>
                <a:cs typeface="Roboto Mono"/>
                <a:sym typeface="Roboto Mono"/>
              </a:rPr>
              <a:t>a * b </a:t>
            </a:r>
            <a:r>
              <a:rPr lang="en" sz="1850">
                <a:solidFill>
                  <a:srgbClr val="6A9955"/>
                </a:solidFill>
                <a:highlight>
                  <a:srgbClr val="1E1E1E"/>
                </a:highlight>
                <a:latin typeface="Roboto Mono"/>
                <a:ea typeface="Roboto Mono"/>
                <a:cs typeface="Roboto Mono"/>
                <a:sym typeface="Roboto Mono"/>
              </a:rPr>
              <a:t># element-wise multiplication</a:t>
            </a:r>
            <a:endParaRPr sz="1850">
              <a:solidFill>
                <a:srgbClr val="6A9955"/>
              </a:solidFill>
              <a:highlight>
                <a:srgbClr val="1E1E1E"/>
              </a:highlight>
              <a:latin typeface="Roboto Mono"/>
              <a:ea typeface="Roboto Mono"/>
              <a:cs typeface="Roboto Mono"/>
              <a:sym typeface="Roboto Mono"/>
            </a:endParaRPr>
          </a:p>
          <a:p>
            <a:pPr marL="0" lvl="0" indent="0" algn="l" rtl="0">
              <a:lnSpc>
                <a:spcPct val="150000"/>
              </a:lnSpc>
              <a:spcBef>
                <a:spcPts val="0"/>
              </a:spcBef>
              <a:spcAft>
                <a:spcPts val="0"/>
              </a:spcAft>
              <a:buNone/>
            </a:pPr>
            <a:r>
              <a:rPr lang="en" sz="1850">
                <a:solidFill>
                  <a:srgbClr val="D4D4D4"/>
                </a:solidFill>
                <a:highlight>
                  <a:srgbClr val="1E1E1E"/>
                </a:highlight>
                <a:latin typeface="Roboto Mono"/>
                <a:ea typeface="Roboto Mono"/>
                <a:cs typeface="Roboto Mono"/>
                <a:sym typeface="Roboto Mono"/>
              </a:rPr>
              <a:t>a @ b </a:t>
            </a:r>
            <a:r>
              <a:rPr lang="en" sz="1850">
                <a:solidFill>
                  <a:srgbClr val="6A9955"/>
                </a:solidFill>
                <a:highlight>
                  <a:srgbClr val="1E1E1E"/>
                </a:highlight>
                <a:latin typeface="Roboto Mono"/>
                <a:ea typeface="Roboto Mono"/>
                <a:cs typeface="Roboto Mono"/>
                <a:sym typeface="Roboto Mono"/>
              </a:rPr>
              <a:t># matrix multiplication</a:t>
            </a:r>
            <a:endParaRPr sz="1850">
              <a:solidFill>
                <a:srgbClr val="D4D4D4"/>
              </a:solidFill>
              <a:highlight>
                <a:srgbClr val="1E1E1E"/>
              </a:highlight>
              <a:latin typeface="Roboto Mono"/>
              <a:ea typeface="Roboto Mono"/>
              <a:cs typeface="Roboto Mono"/>
              <a:sym typeface="Roboto Mono"/>
            </a:endParaRPr>
          </a:p>
          <a:p>
            <a:pPr marL="0" lvl="0" indent="0" algn="l" rtl="0">
              <a:lnSpc>
                <a:spcPct val="150000"/>
              </a:lnSpc>
              <a:spcBef>
                <a:spcPts val="0"/>
              </a:spcBef>
              <a:spcAft>
                <a:spcPts val="0"/>
              </a:spcAft>
              <a:buNone/>
            </a:pPr>
            <a:r>
              <a:rPr lang="en" sz="1850">
                <a:solidFill>
                  <a:srgbClr val="D4D4D4"/>
                </a:solidFill>
                <a:highlight>
                  <a:srgbClr val="1E1E1E"/>
                </a:highlight>
                <a:latin typeface="Roboto Mono"/>
                <a:ea typeface="Roboto Mono"/>
                <a:cs typeface="Roboto Mono"/>
                <a:sym typeface="Roboto Mono"/>
              </a:rPr>
              <a:t>tf.add(a, b)</a:t>
            </a:r>
            <a:endParaRPr sz="1850">
              <a:solidFill>
                <a:srgbClr val="D4D4D4"/>
              </a:solidFill>
              <a:highlight>
                <a:srgbClr val="1E1E1E"/>
              </a:highlight>
              <a:latin typeface="Roboto Mono"/>
              <a:ea typeface="Roboto Mono"/>
              <a:cs typeface="Roboto Mono"/>
              <a:sym typeface="Roboto Mono"/>
            </a:endParaRPr>
          </a:p>
          <a:p>
            <a:pPr marL="0" lvl="0" indent="0" algn="l" rtl="0">
              <a:lnSpc>
                <a:spcPct val="150000"/>
              </a:lnSpc>
              <a:spcBef>
                <a:spcPts val="0"/>
              </a:spcBef>
              <a:spcAft>
                <a:spcPts val="0"/>
              </a:spcAft>
              <a:buNone/>
            </a:pPr>
            <a:r>
              <a:rPr lang="en" sz="1850">
                <a:solidFill>
                  <a:srgbClr val="D4D4D4"/>
                </a:solidFill>
                <a:highlight>
                  <a:srgbClr val="1E1E1E"/>
                </a:highlight>
                <a:latin typeface="Roboto Mono"/>
                <a:ea typeface="Roboto Mono"/>
                <a:cs typeface="Roboto Mono"/>
                <a:sym typeface="Roboto Mono"/>
              </a:rPr>
              <a:t>print("From 2, before 7:", rank_1_tensor[2:7].numpy())</a:t>
            </a:r>
            <a:endParaRPr sz="1850">
              <a:solidFill>
                <a:srgbClr val="D4D4D4"/>
              </a:solidFill>
              <a:highlight>
                <a:srgbClr val="1E1E1E"/>
              </a:highlight>
              <a:latin typeface="Roboto Mono"/>
              <a:ea typeface="Roboto Mono"/>
              <a:cs typeface="Roboto Mono"/>
              <a:sym typeface="Roboto Mono"/>
            </a:endParaRPr>
          </a:p>
          <a:p>
            <a:pPr marL="0" lvl="0" indent="0" algn="l" rtl="0">
              <a:lnSpc>
                <a:spcPct val="110000"/>
              </a:lnSpc>
              <a:spcBef>
                <a:spcPts val="0"/>
              </a:spcBef>
              <a:spcAft>
                <a:spcPts val="0"/>
              </a:spcAft>
              <a:buNone/>
            </a:pPr>
            <a:endParaRPr sz="2050">
              <a:solidFill>
                <a:srgbClr val="D4D4D4"/>
              </a:solidFill>
              <a:highlight>
                <a:srgbClr val="1E1E1E"/>
              </a:highlight>
              <a:latin typeface="Roboto Mono"/>
              <a:ea typeface="Roboto Mono"/>
              <a:cs typeface="Roboto Mono"/>
              <a:sym typeface="Roboto Mon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80"/>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Specialized Ops</a:t>
            </a:r>
            <a:endParaRPr/>
          </a:p>
        </p:txBody>
      </p:sp>
      <p:sp>
        <p:nvSpPr>
          <p:cNvPr id="482" name="Google Shape;482;p80"/>
          <p:cNvSpPr txBox="1">
            <a:spLocks noGrp="1"/>
          </p:cNvSpPr>
          <p:nvPr>
            <p:ph type="subTitle" idx="2"/>
          </p:nvPr>
        </p:nvSpPr>
        <p:spPr>
          <a:xfrm>
            <a:off x="739450" y="1485008"/>
            <a:ext cx="7281900" cy="157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tf.nn.conv2d</a:t>
            </a:r>
            <a:endParaRPr sz="1800"/>
          </a:p>
          <a:p>
            <a:pPr marL="457200" lvl="0" indent="-342900" algn="l" rtl="0">
              <a:spcBef>
                <a:spcPts val="0"/>
              </a:spcBef>
              <a:spcAft>
                <a:spcPts val="0"/>
              </a:spcAft>
              <a:buSzPts val="1800"/>
              <a:buChar char="●"/>
            </a:pPr>
            <a:r>
              <a:rPr lang="en" sz="1800"/>
              <a:t>tf.nn.relu</a:t>
            </a:r>
            <a:endParaRPr sz="1800"/>
          </a:p>
          <a:p>
            <a:pPr marL="457200" lvl="0" indent="-342900" algn="l" rtl="0">
              <a:spcBef>
                <a:spcPts val="0"/>
              </a:spcBef>
              <a:spcAft>
                <a:spcPts val="0"/>
              </a:spcAft>
              <a:buSzPts val="1800"/>
              <a:buChar char="●"/>
            </a:pPr>
            <a:r>
              <a:rPr lang="en" sz="1800"/>
              <a:t>tf.nn.softmax</a:t>
            </a:r>
            <a:endParaRPr sz="1800"/>
          </a:p>
          <a:p>
            <a:pPr marL="457200" lvl="0" indent="-342900" algn="l" rtl="0">
              <a:spcBef>
                <a:spcPts val="0"/>
              </a:spcBef>
              <a:spcAft>
                <a:spcPts val="0"/>
              </a:spcAft>
              <a:buSzPts val="1800"/>
              <a:buChar char="●"/>
            </a:pPr>
            <a:r>
              <a:rPr lang="en" sz="1800"/>
              <a:t>tf.linalg.cholesky</a:t>
            </a:r>
            <a:endParaRPr sz="1800"/>
          </a:p>
          <a:p>
            <a:pPr marL="457200" lvl="0" indent="-342900" algn="l" rtl="0">
              <a:spcBef>
                <a:spcPts val="0"/>
              </a:spcBef>
              <a:spcAft>
                <a:spcPts val="0"/>
              </a:spcAft>
              <a:buSzPts val="1800"/>
              <a:buChar char="●"/>
            </a:pPr>
            <a:r>
              <a:rPr lang="en" sz="1800"/>
              <a:t>tf.nn.embedding_lookup</a:t>
            </a:r>
            <a:endParaRPr sz="1800"/>
          </a:p>
          <a:p>
            <a:pPr marL="0" lvl="0" indent="0" algn="l" rtl="0">
              <a:spcBef>
                <a:spcPts val="1200"/>
              </a:spcBef>
              <a:spcAft>
                <a:spcPts val="0"/>
              </a:spcAft>
              <a:buNone/>
            </a:pPr>
            <a:endParaRPr sz="1800"/>
          </a:p>
          <a:p>
            <a:pPr marL="0" lvl="0" indent="0" algn="l" rtl="0">
              <a:spcBef>
                <a:spcPts val="1200"/>
              </a:spcBef>
              <a:spcAft>
                <a:spcPts val="0"/>
              </a:spcAft>
              <a:buNone/>
            </a:pPr>
            <a:r>
              <a:rPr lang="en" sz="1800"/>
              <a:t>Relu is just </a:t>
            </a:r>
            <a:r>
              <a:rPr lang="en" sz="1800" b="1"/>
              <a:t>tf.math.</a:t>
            </a:r>
            <a:r>
              <a:rPr lang="en" sz="1800" b="1">
                <a:latin typeface="Roboto Mono"/>
                <a:ea typeface="Roboto Mono"/>
                <a:cs typeface="Roboto Mono"/>
                <a:sym typeface="Roboto Mono"/>
              </a:rPr>
              <a:t>maximum(features, 0)</a:t>
            </a:r>
            <a:endParaRPr sz="1800"/>
          </a:p>
          <a:p>
            <a:pPr marL="0" lvl="0" indent="0" algn="l" rtl="0">
              <a:spcBef>
                <a:spcPts val="1200"/>
              </a:spcBef>
              <a:spcAft>
                <a:spcPts val="0"/>
              </a:spcAft>
              <a:buNone/>
            </a:pPr>
            <a:endParaRPr sz="1800"/>
          </a:p>
          <a:p>
            <a:pPr marL="0" lvl="0" indent="0" algn="l" rtl="0">
              <a:spcBef>
                <a:spcPts val="1200"/>
              </a:spcBef>
              <a:spcAft>
                <a:spcPts val="0"/>
              </a:spcAft>
              <a:buNone/>
            </a:pPr>
            <a:endParaRPr sz="1800"/>
          </a:p>
          <a:p>
            <a:pPr marL="0" lvl="0" indent="0" algn="l" rtl="0">
              <a:spcBef>
                <a:spcPts val="1200"/>
              </a:spcBef>
              <a:spcAft>
                <a:spcPts val="1200"/>
              </a:spcAft>
              <a:buNone/>
            </a:pPr>
            <a:endParaRPr sz="1800"/>
          </a:p>
        </p:txBody>
      </p:sp>
      <p:sp>
        <p:nvSpPr>
          <p:cNvPr id="483" name="Google Shape;483;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1"/>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Checkpoint!</a:t>
            </a:r>
            <a:endParaRPr/>
          </a:p>
        </p:txBody>
      </p:sp>
      <p:sp>
        <p:nvSpPr>
          <p:cNvPr id="489" name="Google Shape;489;p81"/>
          <p:cNvSpPr txBox="1">
            <a:spLocks noGrp="1"/>
          </p:cNvSpPr>
          <p:nvPr>
            <p:ph type="subTitle" idx="2"/>
          </p:nvPr>
        </p:nvSpPr>
        <p:spPr>
          <a:xfrm>
            <a:off x="739450" y="1485008"/>
            <a:ext cx="7281900" cy="157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We have tensors</a:t>
            </a:r>
            <a:endParaRPr sz="1800"/>
          </a:p>
          <a:p>
            <a:pPr marL="0" lvl="0" indent="0" algn="l" rtl="0">
              <a:spcBef>
                <a:spcPts val="1200"/>
              </a:spcBef>
              <a:spcAft>
                <a:spcPts val="0"/>
              </a:spcAft>
              <a:buNone/>
            </a:pPr>
            <a:endParaRPr sz="1800"/>
          </a:p>
          <a:p>
            <a:pPr marL="0" lvl="0" indent="0" algn="l" rtl="0">
              <a:spcBef>
                <a:spcPts val="1200"/>
              </a:spcBef>
              <a:spcAft>
                <a:spcPts val="0"/>
              </a:spcAft>
              <a:buNone/>
            </a:pPr>
            <a:r>
              <a:rPr lang="en" sz="1800"/>
              <a:t>What if need to describe a parameter?</a:t>
            </a:r>
            <a:endParaRPr sz="1800"/>
          </a:p>
          <a:p>
            <a:pPr marL="0" lvl="0" indent="0" algn="l" rtl="0">
              <a:spcBef>
                <a:spcPts val="1200"/>
              </a:spcBef>
              <a:spcAft>
                <a:spcPts val="1200"/>
              </a:spcAft>
              <a:buNone/>
            </a:pPr>
            <a:endParaRPr sz="1800"/>
          </a:p>
        </p:txBody>
      </p:sp>
      <p:sp>
        <p:nvSpPr>
          <p:cNvPr id="490" name="Google Shape;490;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82"/>
          <p:cNvSpPr txBox="1">
            <a:spLocks noGrp="1"/>
          </p:cNvSpPr>
          <p:nvPr>
            <p:ph type="subTitle" idx="2"/>
          </p:nvPr>
        </p:nvSpPr>
        <p:spPr>
          <a:xfrm>
            <a:off x="726225" y="2779945"/>
            <a:ext cx="7121100" cy="1604700"/>
          </a:xfrm>
          <a:prstGeom prst="rect">
            <a:avLst/>
          </a:prstGeom>
        </p:spPr>
        <p:txBody>
          <a:bodyPr spcFirstLastPara="1" wrap="square" lIns="57150" tIns="57150" rIns="57150" bIns="57150" anchor="t" anchorCtr="0">
            <a:noAutofit/>
          </a:bodyPr>
          <a:lstStyle/>
          <a:p>
            <a:pPr marL="0" lvl="0" indent="0" algn="l" rtl="0">
              <a:lnSpc>
                <a:spcPct val="100000"/>
              </a:lnSpc>
              <a:spcBef>
                <a:spcPts val="0"/>
              </a:spcBef>
              <a:spcAft>
                <a:spcPts val="0"/>
              </a:spcAft>
              <a:buClr>
                <a:schemeClr val="dk1"/>
              </a:buClr>
              <a:buSzPts val="1100"/>
              <a:buFont typeface="Arial"/>
              <a:buNone/>
            </a:pPr>
            <a:r>
              <a:rPr lang="en"/>
              <a:t>Where you store your changes</a:t>
            </a:r>
            <a:endParaRPr/>
          </a:p>
        </p:txBody>
      </p:sp>
      <p:sp>
        <p:nvSpPr>
          <p:cNvPr id="496" name="Google Shape;496;p82"/>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497" name="Google Shape;497;p82"/>
          <p:cNvSpPr/>
          <p:nvPr/>
        </p:nvSpPr>
        <p:spPr>
          <a:xfrm>
            <a:off x="103050" y="111625"/>
            <a:ext cx="1528500" cy="39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8" name="Google Shape;498;p82"/>
          <p:cNvPicPr preferRelativeResize="0"/>
          <p:nvPr/>
        </p:nvPicPr>
        <p:blipFill>
          <a:blip r:embed="rId3">
            <a:alphaModFix/>
          </a:blip>
          <a:stretch>
            <a:fillRect/>
          </a:stretch>
        </p:blipFill>
        <p:spPr>
          <a:xfrm>
            <a:off x="0" y="0"/>
            <a:ext cx="1402243" cy="470601"/>
          </a:xfrm>
          <a:prstGeom prst="rect">
            <a:avLst/>
          </a:prstGeom>
          <a:noFill/>
          <a:ln>
            <a:noFill/>
          </a:ln>
        </p:spPr>
      </p:pic>
      <p:sp>
        <p:nvSpPr>
          <p:cNvPr id="499" name="Google Shape;499;p82"/>
          <p:cNvSpPr txBox="1">
            <a:spLocks noGrp="1"/>
          </p:cNvSpPr>
          <p:nvPr>
            <p:ph type="title"/>
          </p:nvPr>
        </p:nvSpPr>
        <p:spPr>
          <a:xfrm>
            <a:off x="707050" y="1798825"/>
            <a:ext cx="7282800" cy="717600"/>
          </a:xfrm>
          <a:prstGeom prst="rect">
            <a:avLst/>
          </a:prstGeom>
        </p:spPr>
        <p:txBody>
          <a:bodyPr spcFirstLastPara="1" wrap="square" lIns="57150" tIns="57150" rIns="57150" bIns="57150" anchor="b" anchorCtr="0">
            <a:noAutofit/>
          </a:bodyPr>
          <a:lstStyle/>
          <a:p>
            <a:pPr marL="0" lvl="0" indent="0" algn="l" rtl="0">
              <a:spcBef>
                <a:spcPts val="0"/>
              </a:spcBef>
              <a:spcAft>
                <a:spcPts val="0"/>
              </a:spcAft>
              <a:buNone/>
            </a:pPr>
            <a:r>
              <a:rPr lang="en"/>
              <a:t>Variables</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83"/>
          <p:cNvSpPr txBox="1">
            <a:spLocks noGrp="1"/>
          </p:cNvSpPr>
          <p:nvPr>
            <p:ph type="subTitle" idx="1"/>
          </p:nvPr>
        </p:nvSpPr>
        <p:spPr>
          <a:xfrm>
            <a:off x="636900" y="912125"/>
            <a:ext cx="7835700" cy="362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50">
                <a:solidFill>
                  <a:srgbClr val="D4D4D4"/>
                </a:solidFill>
                <a:highlight>
                  <a:srgbClr val="1E1E1E"/>
                </a:highlight>
              </a:rPr>
              <a:t>my_tensor = tf.constant([[</a:t>
            </a:r>
            <a:r>
              <a:rPr lang="en" sz="1450">
                <a:solidFill>
                  <a:srgbClr val="B5CEA8"/>
                </a:solidFill>
                <a:highlight>
                  <a:srgbClr val="1E1E1E"/>
                </a:highlight>
              </a:rPr>
              <a:t>1.0</a:t>
            </a:r>
            <a:r>
              <a:rPr lang="en" sz="1450">
                <a:solidFill>
                  <a:srgbClr val="D4D4D4"/>
                </a:solidFill>
                <a:highlight>
                  <a:srgbClr val="1E1E1E"/>
                </a:highlight>
              </a:rPr>
              <a:t>, </a:t>
            </a:r>
            <a:r>
              <a:rPr lang="en" sz="1450">
                <a:solidFill>
                  <a:srgbClr val="B5CEA8"/>
                </a:solidFill>
                <a:highlight>
                  <a:srgbClr val="1E1E1E"/>
                </a:highlight>
              </a:rPr>
              <a:t>2.0</a:t>
            </a:r>
            <a:r>
              <a:rPr lang="en" sz="1450">
                <a:solidFill>
                  <a:srgbClr val="D4D4D4"/>
                </a:solidFill>
                <a:highlight>
                  <a:srgbClr val="1E1E1E"/>
                </a:highlight>
              </a:rPr>
              <a:t>], [</a:t>
            </a:r>
            <a:r>
              <a:rPr lang="en" sz="1450">
                <a:solidFill>
                  <a:srgbClr val="B5CEA8"/>
                </a:solidFill>
                <a:highlight>
                  <a:srgbClr val="1E1E1E"/>
                </a:highlight>
              </a:rPr>
              <a:t>3.0</a:t>
            </a:r>
            <a:r>
              <a:rPr lang="en" sz="1450">
                <a:solidFill>
                  <a:srgbClr val="D4D4D4"/>
                </a:solidFill>
                <a:highlight>
                  <a:srgbClr val="1E1E1E"/>
                </a:highlight>
              </a:rPr>
              <a:t>, </a:t>
            </a:r>
            <a:r>
              <a:rPr lang="en" sz="1450">
                <a:solidFill>
                  <a:srgbClr val="B5CEA8"/>
                </a:solidFill>
                <a:highlight>
                  <a:srgbClr val="1E1E1E"/>
                </a:highlight>
              </a:rPr>
              <a:t>4.0</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my_variable = tf.Variable(my_tensor)</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6A9955"/>
                </a:solidFill>
                <a:highlight>
                  <a:srgbClr val="1E1E1E"/>
                </a:highlight>
              </a:rPr>
              <a:t># Variables can be all kinds of types, just like tensors</a:t>
            </a:r>
            <a:endParaRPr sz="1450">
              <a:solidFill>
                <a:srgbClr val="6A9955"/>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bool_variable = tf.Variable([</a:t>
            </a:r>
            <a:r>
              <a:rPr lang="en" sz="1450">
                <a:solidFill>
                  <a:srgbClr val="569CD6"/>
                </a:solidFill>
                <a:highlight>
                  <a:srgbClr val="1E1E1E"/>
                </a:highlight>
              </a:rPr>
              <a:t>False</a:t>
            </a:r>
            <a:r>
              <a:rPr lang="en" sz="1450">
                <a:solidFill>
                  <a:srgbClr val="D4D4D4"/>
                </a:solidFill>
                <a:highlight>
                  <a:srgbClr val="1E1E1E"/>
                </a:highlight>
              </a:rPr>
              <a:t>, </a:t>
            </a:r>
            <a:r>
              <a:rPr lang="en" sz="1450">
                <a:solidFill>
                  <a:srgbClr val="569CD6"/>
                </a:solidFill>
                <a:highlight>
                  <a:srgbClr val="1E1E1E"/>
                </a:highlight>
              </a:rPr>
              <a:t>False</a:t>
            </a:r>
            <a:r>
              <a:rPr lang="en" sz="1450">
                <a:solidFill>
                  <a:srgbClr val="D4D4D4"/>
                </a:solidFill>
                <a:highlight>
                  <a:srgbClr val="1E1E1E"/>
                </a:highlight>
              </a:rPr>
              <a:t>, </a:t>
            </a:r>
            <a:r>
              <a:rPr lang="en" sz="1450">
                <a:solidFill>
                  <a:srgbClr val="569CD6"/>
                </a:solidFill>
                <a:highlight>
                  <a:srgbClr val="1E1E1E"/>
                </a:highlight>
              </a:rPr>
              <a:t>False</a:t>
            </a:r>
            <a:r>
              <a:rPr lang="en" sz="1450">
                <a:solidFill>
                  <a:srgbClr val="D4D4D4"/>
                </a:solidFill>
                <a:highlight>
                  <a:srgbClr val="1E1E1E"/>
                </a:highlight>
              </a:rPr>
              <a:t>, </a:t>
            </a:r>
            <a:r>
              <a:rPr lang="en" sz="1450">
                <a:solidFill>
                  <a:srgbClr val="569CD6"/>
                </a:solidFill>
                <a:highlight>
                  <a:srgbClr val="1E1E1E"/>
                </a:highlight>
              </a:rPr>
              <a:t>True</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complex_variable = tf.Variable([</a:t>
            </a:r>
            <a:r>
              <a:rPr lang="en" sz="1450">
                <a:solidFill>
                  <a:srgbClr val="B5CEA8"/>
                </a:solidFill>
                <a:highlight>
                  <a:srgbClr val="1E1E1E"/>
                </a:highlight>
              </a:rPr>
              <a:t>5</a:t>
            </a:r>
            <a:r>
              <a:rPr lang="en" sz="1450">
                <a:solidFill>
                  <a:srgbClr val="D4D4D4"/>
                </a:solidFill>
                <a:highlight>
                  <a:srgbClr val="1E1E1E"/>
                </a:highlight>
              </a:rPr>
              <a:t> + </a:t>
            </a:r>
            <a:r>
              <a:rPr lang="en" sz="1450">
                <a:solidFill>
                  <a:srgbClr val="B5CEA8"/>
                </a:solidFill>
                <a:highlight>
                  <a:srgbClr val="1E1E1E"/>
                </a:highlight>
              </a:rPr>
              <a:t>4</a:t>
            </a:r>
            <a:r>
              <a:rPr lang="en" sz="1450">
                <a:solidFill>
                  <a:srgbClr val="569CD6"/>
                </a:solidFill>
                <a:highlight>
                  <a:srgbClr val="1E1E1E"/>
                </a:highlight>
              </a:rPr>
              <a:t>j</a:t>
            </a:r>
            <a:r>
              <a:rPr lang="en" sz="1450">
                <a:solidFill>
                  <a:srgbClr val="D4D4D4"/>
                </a:solidFill>
                <a:highlight>
                  <a:srgbClr val="1E1E1E"/>
                </a:highlight>
              </a:rPr>
              <a:t>, </a:t>
            </a:r>
            <a:r>
              <a:rPr lang="en" sz="1450">
                <a:solidFill>
                  <a:srgbClr val="B5CEA8"/>
                </a:solidFill>
                <a:highlight>
                  <a:srgbClr val="1E1E1E"/>
                </a:highlight>
              </a:rPr>
              <a:t>6</a:t>
            </a:r>
            <a:r>
              <a:rPr lang="en" sz="1450">
                <a:solidFill>
                  <a:srgbClr val="D4D4D4"/>
                </a:solidFill>
                <a:highlight>
                  <a:srgbClr val="1E1E1E"/>
                </a:highlight>
              </a:rPr>
              <a:t> + </a:t>
            </a:r>
            <a:r>
              <a:rPr lang="en" sz="1450">
                <a:solidFill>
                  <a:srgbClr val="B5CEA8"/>
                </a:solidFill>
                <a:highlight>
                  <a:srgbClr val="1E1E1E"/>
                </a:highlight>
              </a:rPr>
              <a:t>1</a:t>
            </a:r>
            <a:r>
              <a:rPr lang="en" sz="1450">
                <a:solidFill>
                  <a:srgbClr val="569CD6"/>
                </a:solidFill>
                <a:highlight>
                  <a:srgbClr val="1E1E1E"/>
                </a:highlight>
              </a:rPr>
              <a:t>j</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10000"/>
              </a:lnSpc>
              <a:spcBef>
                <a:spcPts val="0"/>
              </a:spcBef>
              <a:spcAft>
                <a:spcPts val="0"/>
              </a:spcAft>
              <a:buNone/>
            </a:pPr>
            <a:endParaRPr sz="1650">
              <a:solidFill>
                <a:srgbClr val="37474F"/>
              </a:solidFill>
              <a:highlight>
                <a:srgbClr val="F1F3F4"/>
              </a:highlight>
            </a:endParaRPr>
          </a:p>
        </p:txBody>
      </p:sp>
      <p:sp>
        <p:nvSpPr>
          <p:cNvPr id="505" name="Google Shape;505;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506" name="Google Shape;506;p83"/>
          <p:cNvSpPr txBox="1">
            <a:spLocks noGrp="1"/>
          </p:cNvSpPr>
          <p:nvPr>
            <p:ph type="title" idx="4294967295"/>
          </p:nvPr>
        </p:nvSpPr>
        <p:spPr>
          <a:xfrm>
            <a:off x="636900" y="24120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B26B"/>
                </a:solidFill>
              </a:rPr>
              <a:t>Creating variables</a:t>
            </a:r>
            <a:endParaRPr>
              <a:solidFill>
                <a:srgbClr val="F6B26B"/>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84"/>
          <p:cNvSpPr txBox="1">
            <a:spLocks noGrp="1"/>
          </p:cNvSpPr>
          <p:nvPr>
            <p:ph type="subTitle" idx="1"/>
          </p:nvPr>
        </p:nvSpPr>
        <p:spPr>
          <a:xfrm>
            <a:off x="636900" y="912125"/>
            <a:ext cx="7835700" cy="362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50">
                <a:solidFill>
                  <a:srgbClr val="D4D4D4"/>
                </a:solidFill>
                <a:highlight>
                  <a:srgbClr val="1E1E1E"/>
                </a:highlight>
              </a:rPr>
              <a:t>a = tf.Variable([</a:t>
            </a:r>
            <a:r>
              <a:rPr lang="en" sz="1450">
                <a:solidFill>
                  <a:srgbClr val="B5CEA8"/>
                </a:solidFill>
                <a:highlight>
                  <a:srgbClr val="1E1E1E"/>
                </a:highlight>
              </a:rPr>
              <a:t>2.0</a:t>
            </a:r>
            <a:r>
              <a:rPr lang="en" sz="1450">
                <a:solidFill>
                  <a:srgbClr val="D4D4D4"/>
                </a:solidFill>
                <a:highlight>
                  <a:srgbClr val="1E1E1E"/>
                </a:highlight>
              </a:rPr>
              <a:t>, </a:t>
            </a:r>
            <a:r>
              <a:rPr lang="en" sz="1450">
                <a:solidFill>
                  <a:srgbClr val="B5CEA8"/>
                </a:solidFill>
                <a:highlight>
                  <a:srgbClr val="1E1E1E"/>
                </a:highlight>
              </a:rPr>
              <a:t>3.0</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6A9955"/>
                </a:solidFill>
                <a:highlight>
                  <a:srgbClr val="1E1E1E"/>
                </a:highlight>
              </a:rPr>
              <a:t># This will keep the same dtype, float32</a:t>
            </a:r>
            <a:endParaRPr sz="1450">
              <a:solidFill>
                <a:srgbClr val="6A9955"/>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a.assign([</a:t>
            </a:r>
            <a:r>
              <a:rPr lang="en" sz="1450">
                <a:solidFill>
                  <a:srgbClr val="B5CEA8"/>
                </a:solidFill>
                <a:highlight>
                  <a:srgbClr val="1E1E1E"/>
                </a:highlight>
              </a:rPr>
              <a:t>1</a:t>
            </a:r>
            <a:r>
              <a:rPr lang="en" sz="1450">
                <a:solidFill>
                  <a:srgbClr val="D4D4D4"/>
                </a:solidFill>
                <a:highlight>
                  <a:srgbClr val="1E1E1E"/>
                </a:highlight>
              </a:rPr>
              <a:t>, </a:t>
            </a:r>
            <a:r>
              <a:rPr lang="en" sz="1450">
                <a:solidFill>
                  <a:srgbClr val="B5CEA8"/>
                </a:solidFill>
                <a:highlight>
                  <a:srgbClr val="1E1E1E"/>
                </a:highlight>
              </a:rPr>
              <a:t>2</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6A9955"/>
                </a:solidFill>
                <a:highlight>
                  <a:srgbClr val="1E1E1E"/>
                </a:highlight>
              </a:rPr>
              <a:t># Not allowed as it resizes the variable:</a:t>
            </a:r>
            <a:endParaRPr sz="1450">
              <a:solidFill>
                <a:srgbClr val="6A9955"/>
              </a:solidFill>
              <a:highlight>
                <a:srgbClr val="1E1E1E"/>
              </a:highlight>
            </a:endParaRPr>
          </a:p>
          <a:p>
            <a:pPr marL="0" lvl="0" indent="0" algn="l" rtl="0">
              <a:lnSpc>
                <a:spcPct val="150000"/>
              </a:lnSpc>
              <a:spcBef>
                <a:spcPts val="0"/>
              </a:spcBef>
              <a:spcAft>
                <a:spcPts val="0"/>
              </a:spcAft>
              <a:buNone/>
            </a:pPr>
            <a:r>
              <a:rPr lang="en" sz="1450">
                <a:solidFill>
                  <a:srgbClr val="C586C0"/>
                </a:solidFill>
                <a:highlight>
                  <a:srgbClr val="1E1E1E"/>
                </a:highlight>
              </a:rPr>
              <a:t>try</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a.assign([</a:t>
            </a:r>
            <a:r>
              <a:rPr lang="en" sz="1450">
                <a:solidFill>
                  <a:srgbClr val="B5CEA8"/>
                </a:solidFill>
                <a:highlight>
                  <a:srgbClr val="1E1E1E"/>
                </a:highlight>
              </a:rPr>
              <a:t>1.0</a:t>
            </a:r>
            <a:r>
              <a:rPr lang="en" sz="1450">
                <a:solidFill>
                  <a:srgbClr val="D4D4D4"/>
                </a:solidFill>
                <a:highlight>
                  <a:srgbClr val="1E1E1E"/>
                </a:highlight>
              </a:rPr>
              <a:t>, </a:t>
            </a:r>
            <a:r>
              <a:rPr lang="en" sz="1450">
                <a:solidFill>
                  <a:srgbClr val="B5CEA8"/>
                </a:solidFill>
                <a:highlight>
                  <a:srgbClr val="1E1E1E"/>
                </a:highlight>
              </a:rPr>
              <a:t>2.0</a:t>
            </a:r>
            <a:r>
              <a:rPr lang="en" sz="1450">
                <a:solidFill>
                  <a:srgbClr val="D4D4D4"/>
                </a:solidFill>
                <a:highlight>
                  <a:srgbClr val="1E1E1E"/>
                </a:highlight>
              </a:rPr>
              <a:t>, </a:t>
            </a:r>
            <a:r>
              <a:rPr lang="en" sz="1450">
                <a:solidFill>
                  <a:srgbClr val="B5CEA8"/>
                </a:solidFill>
                <a:highlight>
                  <a:srgbClr val="1E1E1E"/>
                </a:highlight>
              </a:rPr>
              <a:t>3.0</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C586C0"/>
                </a:solidFill>
                <a:highlight>
                  <a:srgbClr val="1E1E1E"/>
                </a:highlight>
              </a:rPr>
              <a:t>except</a:t>
            </a:r>
            <a:r>
              <a:rPr lang="en" sz="1450">
                <a:solidFill>
                  <a:srgbClr val="D4D4D4"/>
                </a:solidFill>
                <a:highlight>
                  <a:srgbClr val="1E1E1E"/>
                </a:highlight>
              </a:rPr>
              <a:t> </a:t>
            </a:r>
            <a:r>
              <a:rPr lang="en" sz="1450">
                <a:solidFill>
                  <a:srgbClr val="4EC9B0"/>
                </a:solidFill>
                <a:highlight>
                  <a:srgbClr val="1E1E1E"/>
                </a:highlight>
              </a:rPr>
              <a:t>Exception</a:t>
            </a:r>
            <a:r>
              <a:rPr lang="en" sz="1450">
                <a:solidFill>
                  <a:srgbClr val="D4D4D4"/>
                </a:solidFill>
                <a:highlight>
                  <a:srgbClr val="1E1E1E"/>
                </a:highlight>
              </a:rPr>
              <a:t> </a:t>
            </a:r>
            <a:r>
              <a:rPr lang="en" sz="1450">
                <a:solidFill>
                  <a:srgbClr val="C586C0"/>
                </a:solidFill>
                <a:highlight>
                  <a:srgbClr val="1E1E1E"/>
                </a:highlight>
              </a:rPr>
              <a:t>as</a:t>
            </a:r>
            <a:r>
              <a:rPr lang="en" sz="1450">
                <a:solidFill>
                  <a:srgbClr val="D4D4D4"/>
                </a:solidFill>
                <a:highlight>
                  <a:srgbClr val="1E1E1E"/>
                </a:highlight>
              </a:rPr>
              <a:t> e:</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DCDCAA"/>
                </a:solidFill>
                <a:highlight>
                  <a:srgbClr val="1E1E1E"/>
                </a:highlight>
              </a:rPr>
              <a:t>print</a:t>
            </a:r>
            <a:r>
              <a:rPr lang="en" sz="1450">
                <a:solidFill>
                  <a:srgbClr val="D4D4D4"/>
                </a:solidFill>
                <a:highlight>
                  <a:srgbClr val="1E1E1E"/>
                </a:highlight>
              </a:rPr>
              <a:t>(</a:t>
            </a:r>
            <a:r>
              <a:rPr lang="en" sz="1450">
                <a:solidFill>
                  <a:srgbClr val="569CD6"/>
                </a:solidFill>
                <a:highlight>
                  <a:srgbClr val="1E1E1E"/>
                </a:highlight>
              </a:rPr>
              <a:t>f</a:t>
            </a:r>
            <a:r>
              <a:rPr lang="en" sz="1450">
                <a:solidFill>
                  <a:srgbClr val="CE9178"/>
                </a:solidFill>
                <a:highlight>
                  <a:srgbClr val="1E1E1E"/>
                </a:highlight>
              </a:rPr>
              <a:t>"</a:t>
            </a:r>
            <a:r>
              <a:rPr lang="en" sz="1450">
                <a:solidFill>
                  <a:srgbClr val="569CD6"/>
                </a:solidFill>
                <a:highlight>
                  <a:srgbClr val="1E1E1E"/>
                </a:highlight>
              </a:rPr>
              <a:t>{</a:t>
            </a:r>
            <a:r>
              <a:rPr lang="en" sz="1450">
                <a:solidFill>
                  <a:srgbClr val="4EC9B0"/>
                </a:solidFill>
                <a:highlight>
                  <a:srgbClr val="1E1E1E"/>
                </a:highlight>
              </a:rPr>
              <a:t>type</a:t>
            </a:r>
            <a:r>
              <a:rPr lang="en" sz="1450">
                <a:solidFill>
                  <a:srgbClr val="D4D4D4"/>
                </a:solidFill>
                <a:highlight>
                  <a:srgbClr val="1E1E1E"/>
                </a:highlight>
              </a:rPr>
              <a:t>(e).</a:t>
            </a:r>
            <a:r>
              <a:rPr lang="en" sz="1450">
                <a:solidFill>
                  <a:srgbClr val="9CDCFE"/>
                </a:solidFill>
                <a:highlight>
                  <a:srgbClr val="1E1E1E"/>
                </a:highlight>
              </a:rPr>
              <a:t>__name__</a:t>
            </a:r>
            <a:r>
              <a:rPr lang="en" sz="1450">
                <a:solidFill>
                  <a:srgbClr val="569CD6"/>
                </a:solidFill>
                <a:highlight>
                  <a:srgbClr val="1E1E1E"/>
                </a:highlight>
              </a:rPr>
              <a:t>}</a:t>
            </a:r>
            <a:r>
              <a:rPr lang="en" sz="1450">
                <a:solidFill>
                  <a:srgbClr val="CE9178"/>
                </a:solidFill>
                <a:highlight>
                  <a:srgbClr val="1E1E1E"/>
                </a:highlight>
              </a:rPr>
              <a:t>: </a:t>
            </a:r>
            <a:r>
              <a:rPr lang="en" sz="1450">
                <a:solidFill>
                  <a:srgbClr val="569CD6"/>
                </a:solidFill>
                <a:highlight>
                  <a:srgbClr val="1E1E1E"/>
                </a:highlight>
              </a:rPr>
              <a:t>{</a:t>
            </a:r>
            <a:r>
              <a:rPr lang="en" sz="1450">
                <a:solidFill>
                  <a:srgbClr val="D4D4D4"/>
                </a:solidFill>
                <a:highlight>
                  <a:srgbClr val="1E1E1E"/>
                </a:highlight>
              </a:rPr>
              <a:t>e</a:t>
            </a:r>
            <a:r>
              <a:rPr lang="en" sz="1450">
                <a:solidFill>
                  <a:srgbClr val="569CD6"/>
                </a:solidFill>
                <a:highlight>
                  <a:srgbClr val="1E1E1E"/>
                </a:highlight>
              </a:rPr>
              <a:t>}</a:t>
            </a:r>
            <a:r>
              <a:rPr lang="en" sz="1450">
                <a:solidFill>
                  <a:srgbClr val="CE9178"/>
                </a:solidFill>
                <a:highlight>
                  <a:srgbClr val="1E1E1E"/>
                </a:highlight>
              </a:rPr>
              <a:t>"</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10000"/>
              </a:lnSpc>
              <a:spcBef>
                <a:spcPts val="0"/>
              </a:spcBef>
              <a:spcAft>
                <a:spcPts val="0"/>
              </a:spcAft>
              <a:buNone/>
            </a:pPr>
            <a:endParaRPr sz="1850">
              <a:solidFill>
                <a:srgbClr val="D4D4D4"/>
              </a:solidFill>
              <a:highlight>
                <a:srgbClr val="1E1E1E"/>
              </a:highlight>
            </a:endParaRPr>
          </a:p>
        </p:txBody>
      </p:sp>
      <p:sp>
        <p:nvSpPr>
          <p:cNvPr id="512" name="Google Shape;512;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
        <p:nvSpPr>
          <p:cNvPr id="513" name="Google Shape;513;p84"/>
          <p:cNvSpPr txBox="1">
            <a:spLocks noGrp="1"/>
          </p:cNvSpPr>
          <p:nvPr>
            <p:ph type="title" idx="4294967295"/>
          </p:nvPr>
        </p:nvSpPr>
        <p:spPr>
          <a:xfrm>
            <a:off x="636900" y="24120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6B26B"/>
                </a:solidFill>
              </a:rPr>
              <a:t>Updating variables</a:t>
            </a:r>
            <a:endParaRPr>
              <a:solidFill>
                <a:srgbClr val="F6B26B"/>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5"/>
          <p:cNvSpPr txBox="1">
            <a:spLocks noGrp="1"/>
          </p:cNvSpPr>
          <p:nvPr>
            <p:ph type="subTitle" idx="1"/>
          </p:nvPr>
        </p:nvSpPr>
        <p:spPr>
          <a:xfrm>
            <a:off x="636900" y="912125"/>
            <a:ext cx="7835700" cy="362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50">
                <a:solidFill>
                  <a:srgbClr val="D4D4D4"/>
                </a:solidFill>
                <a:highlight>
                  <a:srgbClr val="1E1E1E"/>
                </a:highlight>
              </a:rPr>
              <a:t>tf.debugging.set_log_device_placement(</a:t>
            </a:r>
            <a:r>
              <a:rPr lang="en" sz="1450">
                <a:solidFill>
                  <a:srgbClr val="569CD6"/>
                </a:solidFill>
                <a:highlight>
                  <a:srgbClr val="1E1E1E"/>
                </a:highlight>
              </a:rPr>
              <a:t>True</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C586C0"/>
                </a:solidFill>
                <a:highlight>
                  <a:srgbClr val="1E1E1E"/>
                </a:highlight>
              </a:rPr>
              <a:t>with</a:t>
            </a:r>
            <a:r>
              <a:rPr lang="en" sz="1450">
                <a:solidFill>
                  <a:srgbClr val="D4D4D4"/>
                </a:solidFill>
                <a:highlight>
                  <a:srgbClr val="1E1E1E"/>
                </a:highlight>
              </a:rPr>
              <a:t> tf.device(</a:t>
            </a:r>
            <a:r>
              <a:rPr lang="en" sz="1450">
                <a:solidFill>
                  <a:srgbClr val="CE9178"/>
                </a:solidFill>
                <a:highlight>
                  <a:srgbClr val="1E1E1E"/>
                </a:highlight>
              </a:rPr>
              <a:t>'CPU:0'</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 = tf.Variable([[</a:t>
            </a:r>
            <a:r>
              <a:rPr lang="en" sz="1450">
                <a:solidFill>
                  <a:srgbClr val="B5CEA8"/>
                </a:solidFill>
                <a:highlight>
                  <a:srgbClr val="1E1E1E"/>
                </a:highlight>
              </a:rPr>
              <a:t>1.0</a:t>
            </a:r>
            <a:r>
              <a:rPr lang="en" sz="1450">
                <a:solidFill>
                  <a:srgbClr val="D4D4D4"/>
                </a:solidFill>
                <a:highlight>
                  <a:srgbClr val="1E1E1E"/>
                </a:highlight>
              </a:rPr>
              <a:t>, </a:t>
            </a:r>
            <a:r>
              <a:rPr lang="en" sz="1450">
                <a:solidFill>
                  <a:srgbClr val="B5CEA8"/>
                </a:solidFill>
                <a:highlight>
                  <a:srgbClr val="1E1E1E"/>
                </a:highlight>
              </a:rPr>
              <a:t>2.0</a:t>
            </a:r>
            <a:r>
              <a:rPr lang="en" sz="1450">
                <a:solidFill>
                  <a:srgbClr val="D4D4D4"/>
                </a:solidFill>
                <a:highlight>
                  <a:srgbClr val="1E1E1E"/>
                </a:highlight>
              </a:rPr>
              <a:t>, </a:t>
            </a:r>
            <a:r>
              <a:rPr lang="en" sz="1450">
                <a:solidFill>
                  <a:srgbClr val="B5CEA8"/>
                </a:solidFill>
                <a:highlight>
                  <a:srgbClr val="1E1E1E"/>
                </a:highlight>
              </a:rPr>
              <a:t>3.0</a:t>
            </a:r>
            <a:r>
              <a:rPr lang="en" sz="1450">
                <a:solidFill>
                  <a:srgbClr val="D4D4D4"/>
                </a:solidFill>
                <a:highlight>
                  <a:srgbClr val="1E1E1E"/>
                </a:highlight>
              </a:rPr>
              <a:t>], [</a:t>
            </a:r>
            <a:r>
              <a:rPr lang="en" sz="1450">
                <a:solidFill>
                  <a:srgbClr val="B5CEA8"/>
                </a:solidFill>
                <a:highlight>
                  <a:srgbClr val="1E1E1E"/>
                </a:highlight>
              </a:rPr>
              <a:t>4.0</a:t>
            </a:r>
            <a:r>
              <a:rPr lang="en" sz="1450">
                <a:solidFill>
                  <a:srgbClr val="D4D4D4"/>
                </a:solidFill>
                <a:highlight>
                  <a:srgbClr val="1E1E1E"/>
                </a:highlight>
              </a:rPr>
              <a:t>, </a:t>
            </a:r>
            <a:r>
              <a:rPr lang="en" sz="1450">
                <a:solidFill>
                  <a:srgbClr val="B5CEA8"/>
                </a:solidFill>
                <a:highlight>
                  <a:srgbClr val="1E1E1E"/>
                </a:highlight>
              </a:rPr>
              <a:t>5.0</a:t>
            </a:r>
            <a:r>
              <a:rPr lang="en" sz="1450">
                <a:solidFill>
                  <a:srgbClr val="D4D4D4"/>
                </a:solidFill>
                <a:highlight>
                  <a:srgbClr val="1E1E1E"/>
                </a:highlight>
              </a:rPr>
              <a:t>, </a:t>
            </a:r>
            <a:r>
              <a:rPr lang="en" sz="1450">
                <a:solidFill>
                  <a:srgbClr val="B5CEA8"/>
                </a:solidFill>
                <a:highlight>
                  <a:srgbClr val="1E1E1E"/>
                </a:highlight>
              </a:rPr>
              <a:t>6.0</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b = tf.Variable([[</a:t>
            </a:r>
            <a:r>
              <a:rPr lang="en" sz="1450">
                <a:solidFill>
                  <a:srgbClr val="B5CEA8"/>
                </a:solidFill>
                <a:highlight>
                  <a:srgbClr val="1E1E1E"/>
                </a:highlight>
              </a:rPr>
              <a:t>1.0</a:t>
            </a:r>
            <a:r>
              <a:rPr lang="en" sz="1450">
                <a:solidFill>
                  <a:srgbClr val="D4D4D4"/>
                </a:solidFill>
                <a:highlight>
                  <a:srgbClr val="1E1E1E"/>
                </a:highlight>
              </a:rPr>
              <a:t>, </a:t>
            </a:r>
            <a:r>
              <a:rPr lang="en" sz="1450">
                <a:solidFill>
                  <a:srgbClr val="B5CEA8"/>
                </a:solidFill>
                <a:highlight>
                  <a:srgbClr val="1E1E1E"/>
                </a:highlight>
              </a:rPr>
              <a:t>2.0</a:t>
            </a:r>
            <a:r>
              <a:rPr lang="en" sz="1450">
                <a:solidFill>
                  <a:srgbClr val="D4D4D4"/>
                </a:solidFill>
                <a:highlight>
                  <a:srgbClr val="1E1E1E"/>
                </a:highlight>
              </a:rPr>
              <a:t>, </a:t>
            </a:r>
            <a:r>
              <a:rPr lang="en" sz="1450">
                <a:solidFill>
                  <a:srgbClr val="B5CEA8"/>
                </a:solidFill>
                <a:highlight>
                  <a:srgbClr val="1E1E1E"/>
                </a:highlight>
              </a:rPr>
              <a:t>3.0</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C586C0"/>
                </a:solidFill>
                <a:highlight>
                  <a:srgbClr val="1E1E1E"/>
                </a:highlight>
              </a:rPr>
              <a:t>with</a:t>
            </a:r>
            <a:r>
              <a:rPr lang="en" sz="1450">
                <a:solidFill>
                  <a:srgbClr val="D4D4D4"/>
                </a:solidFill>
                <a:highlight>
                  <a:srgbClr val="1E1E1E"/>
                </a:highlight>
              </a:rPr>
              <a:t> tf.device(</a:t>
            </a:r>
            <a:r>
              <a:rPr lang="en" sz="1450">
                <a:solidFill>
                  <a:srgbClr val="CE9178"/>
                </a:solidFill>
                <a:highlight>
                  <a:srgbClr val="1E1E1E"/>
                </a:highlight>
              </a:rPr>
              <a:t>'GPU:0'</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6A9955"/>
                </a:solidFill>
                <a:highlight>
                  <a:srgbClr val="1E1E1E"/>
                </a:highlight>
              </a:rPr>
              <a:t># Element-wise multiply</a:t>
            </a:r>
            <a:endParaRPr sz="1450">
              <a:solidFill>
                <a:srgbClr val="6A9955"/>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k = a * b</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10000"/>
              </a:lnSpc>
              <a:spcBef>
                <a:spcPts val="0"/>
              </a:spcBef>
              <a:spcAft>
                <a:spcPts val="0"/>
              </a:spcAft>
              <a:buNone/>
            </a:pPr>
            <a:endParaRPr sz="1450">
              <a:solidFill>
                <a:srgbClr val="D4D4D4"/>
              </a:solidFill>
              <a:highlight>
                <a:srgbClr val="1E1E1E"/>
              </a:highlight>
            </a:endParaRPr>
          </a:p>
        </p:txBody>
      </p:sp>
      <p:sp>
        <p:nvSpPr>
          <p:cNvPr id="519" name="Google Shape;519;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
        <p:nvSpPr>
          <p:cNvPr id="520" name="Google Shape;520;p85"/>
          <p:cNvSpPr txBox="1">
            <a:spLocks noGrp="1"/>
          </p:cNvSpPr>
          <p:nvPr>
            <p:ph type="title" idx="4294967295"/>
          </p:nvPr>
        </p:nvSpPr>
        <p:spPr>
          <a:xfrm>
            <a:off x="636900" y="24120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400">
                <a:solidFill>
                  <a:srgbClr val="FF6F00"/>
                </a:solidFill>
                <a:latin typeface="Google Sans Medium"/>
                <a:ea typeface="Google Sans Medium"/>
                <a:cs typeface="Google Sans Medium"/>
                <a:sym typeface="Google Sans Medium"/>
              </a:rPr>
              <a:t>Placing variables on devices</a:t>
            </a:r>
            <a:endParaRPr sz="3400">
              <a:solidFill>
                <a:srgbClr val="FF6F00"/>
              </a:solidFill>
              <a:latin typeface="Google Sans Medium"/>
              <a:ea typeface="Google Sans Medium"/>
              <a:cs typeface="Google Sans Medium"/>
              <a:sym typeface="Google Sans Medium"/>
            </a:endParaRPr>
          </a:p>
          <a:p>
            <a:pPr marL="0" lvl="0" indent="0" algn="l" rtl="0">
              <a:spcBef>
                <a:spcPts val="0"/>
              </a:spcBef>
              <a:spcAft>
                <a:spcPts val="0"/>
              </a:spcAft>
              <a:buNone/>
            </a:pPr>
            <a:endParaRPr>
              <a:solidFill>
                <a:srgbClr val="F6B26B"/>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6"/>
          <p:cNvSpPr txBox="1">
            <a:spLocks noGrp="1"/>
          </p:cNvSpPr>
          <p:nvPr>
            <p:ph type="title"/>
          </p:nvPr>
        </p:nvSpPr>
        <p:spPr>
          <a:xfrm>
            <a:off x="739450" y="463025"/>
            <a:ext cx="7352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2352"/>
              <a:buFont typeface="Arial"/>
              <a:buNone/>
            </a:pPr>
            <a:r>
              <a:rPr lang="en"/>
              <a:t>One machine, multiple GPUs</a:t>
            </a:r>
            <a:endParaRPr/>
          </a:p>
        </p:txBody>
      </p:sp>
      <p:sp>
        <p:nvSpPr>
          <p:cNvPr id="526" name="Google Shape;526;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
        <p:nvSpPr>
          <p:cNvPr id="527" name="Google Shape;527;p86"/>
          <p:cNvSpPr txBox="1"/>
          <p:nvPr/>
        </p:nvSpPr>
        <p:spPr>
          <a:xfrm>
            <a:off x="0" y="4855400"/>
            <a:ext cx="9144000" cy="586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endParaRPr sz="1200" b="1">
              <a:solidFill>
                <a:srgbClr val="FFFFFF"/>
              </a:solidFill>
              <a:latin typeface="Consolas"/>
              <a:ea typeface="Consolas"/>
              <a:cs typeface="Consolas"/>
              <a:sym typeface="Consolas"/>
            </a:endParaRPr>
          </a:p>
        </p:txBody>
      </p:sp>
      <p:sp>
        <p:nvSpPr>
          <p:cNvPr id="528" name="Google Shape;528;p86"/>
          <p:cNvSpPr/>
          <p:nvPr/>
        </p:nvSpPr>
        <p:spPr>
          <a:xfrm>
            <a:off x="2518050" y="1538325"/>
            <a:ext cx="4107900" cy="2805000"/>
          </a:xfrm>
          <a:prstGeom prst="roundRect">
            <a:avLst>
              <a:gd name="adj" fmla="val 5859"/>
            </a:avLst>
          </a:prstGeom>
          <a:noFill/>
          <a:ln w="28575" cap="flat" cmpd="sng">
            <a:solidFill>
              <a:srgbClr val="BCBCBC"/>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529" name="Google Shape;529;p86"/>
          <p:cNvPicPr preferRelativeResize="0"/>
          <p:nvPr/>
        </p:nvPicPr>
        <p:blipFill>
          <a:blip r:embed="rId3">
            <a:alphaModFix/>
          </a:blip>
          <a:stretch>
            <a:fillRect/>
          </a:stretch>
        </p:blipFill>
        <p:spPr>
          <a:xfrm>
            <a:off x="3942753" y="3151858"/>
            <a:ext cx="988815" cy="977660"/>
          </a:xfrm>
          <a:prstGeom prst="rect">
            <a:avLst/>
          </a:prstGeom>
          <a:noFill/>
          <a:ln>
            <a:noFill/>
          </a:ln>
        </p:spPr>
      </p:pic>
      <p:pic>
        <p:nvPicPr>
          <p:cNvPr id="530" name="Google Shape;530;p86"/>
          <p:cNvPicPr preferRelativeResize="0"/>
          <p:nvPr/>
        </p:nvPicPr>
        <p:blipFill>
          <a:blip r:embed="rId4">
            <a:alphaModFix/>
          </a:blip>
          <a:stretch>
            <a:fillRect/>
          </a:stretch>
        </p:blipFill>
        <p:spPr>
          <a:xfrm>
            <a:off x="2764866" y="2337938"/>
            <a:ext cx="1022619" cy="1033434"/>
          </a:xfrm>
          <a:prstGeom prst="rect">
            <a:avLst/>
          </a:prstGeom>
          <a:noFill/>
          <a:ln>
            <a:noFill/>
          </a:ln>
        </p:spPr>
      </p:pic>
      <p:pic>
        <p:nvPicPr>
          <p:cNvPr id="531" name="Google Shape;531;p86"/>
          <p:cNvPicPr preferRelativeResize="0"/>
          <p:nvPr/>
        </p:nvPicPr>
        <p:blipFill>
          <a:blip r:embed="rId3">
            <a:alphaModFix/>
          </a:blip>
          <a:stretch>
            <a:fillRect/>
          </a:stretch>
        </p:blipFill>
        <p:spPr>
          <a:xfrm>
            <a:off x="5359466" y="1706929"/>
            <a:ext cx="988815" cy="977660"/>
          </a:xfrm>
          <a:prstGeom prst="rect">
            <a:avLst/>
          </a:prstGeom>
          <a:noFill/>
          <a:ln>
            <a:noFill/>
          </a:ln>
        </p:spPr>
      </p:pic>
      <p:pic>
        <p:nvPicPr>
          <p:cNvPr id="532" name="Google Shape;532;p86"/>
          <p:cNvPicPr preferRelativeResize="0"/>
          <p:nvPr/>
        </p:nvPicPr>
        <p:blipFill>
          <a:blip r:embed="rId3">
            <a:alphaModFix/>
          </a:blip>
          <a:stretch>
            <a:fillRect/>
          </a:stretch>
        </p:blipFill>
        <p:spPr>
          <a:xfrm>
            <a:off x="3942753" y="1706929"/>
            <a:ext cx="988815" cy="977660"/>
          </a:xfrm>
          <a:prstGeom prst="rect">
            <a:avLst/>
          </a:prstGeom>
          <a:noFill/>
          <a:ln>
            <a:noFill/>
          </a:ln>
        </p:spPr>
      </p:pic>
      <p:pic>
        <p:nvPicPr>
          <p:cNvPr id="533" name="Google Shape;533;p86"/>
          <p:cNvPicPr preferRelativeResize="0"/>
          <p:nvPr/>
        </p:nvPicPr>
        <p:blipFill>
          <a:blip r:embed="rId3">
            <a:alphaModFix/>
          </a:blip>
          <a:stretch>
            <a:fillRect/>
          </a:stretch>
        </p:blipFill>
        <p:spPr>
          <a:xfrm>
            <a:off x="5359466" y="3151858"/>
            <a:ext cx="988815" cy="977660"/>
          </a:xfrm>
          <a:prstGeom prst="rect">
            <a:avLst/>
          </a:prstGeom>
          <a:noFill/>
          <a:ln>
            <a:noFill/>
          </a:ln>
        </p:spPr>
      </p:pic>
      <p:cxnSp>
        <p:nvCxnSpPr>
          <p:cNvPr id="534" name="Google Shape;534;p86"/>
          <p:cNvCxnSpPr>
            <a:stCxn id="529" idx="0"/>
            <a:endCxn id="532" idx="2"/>
          </p:cNvCxnSpPr>
          <p:nvPr/>
        </p:nvCxnSpPr>
        <p:spPr>
          <a:xfrm rot="10800000">
            <a:off x="4437160" y="2684458"/>
            <a:ext cx="0" cy="467400"/>
          </a:xfrm>
          <a:prstGeom prst="straightConnector1">
            <a:avLst/>
          </a:prstGeom>
          <a:noFill/>
          <a:ln w="38100" cap="flat" cmpd="sng">
            <a:solidFill>
              <a:srgbClr val="1CE8B5"/>
            </a:solidFill>
            <a:prstDash val="solid"/>
            <a:round/>
            <a:headEnd type="none" w="med" len="med"/>
            <a:tailEnd type="triangle" w="med" len="med"/>
          </a:ln>
        </p:spPr>
      </p:cxnSp>
      <p:cxnSp>
        <p:nvCxnSpPr>
          <p:cNvPr id="535" name="Google Shape;535;p86"/>
          <p:cNvCxnSpPr>
            <a:stCxn id="532" idx="3"/>
            <a:endCxn id="531" idx="1"/>
          </p:cNvCxnSpPr>
          <p:nvPr/>
        </p:nvCxnSpPr>
        <p:spPr>
          <a:xfrm>
            <a:off x="4931568" y="2195759"/>
            <a:ext cx="427800" cy="0"/>
          </a:xfrm>
          <a:prstGeom prst="straightConnector1">
            <a:avLst/>
          </a:prstGeom>
          <a:noFill/>
          <a:ln w="38100" cap="flat" cmpd="sng">
            <a:solidFill>
              <a:srgbClr val="1CE8B5"/>
            </a:solidFill>
            <a:prstDash val="solid"/>
            <a:round/>
            <a:headEnd type="none" w="med" len="med"/>
            <a:tailEnd type="triangle" w="med" len="med"/>
          </a:ln>
        </p:spPr>
      </p:cxnSp>
      <p:cxnSp>
        <p:nvCxnSpPr>
          <p:cNvPr id="536" name="Google Shape;536;p86"/>
          <p:cNvCxnSpPr>
            <a:stCxn id="531" idx="2"/>
            <a:endCxn id="533" idx="0"/>
          </p:cNvCxnSpPr>
          <p:nvPr/>
        </p:nvCxnSpPr>
        <p:spPr>
          <a:xfrm>
            <a:off x="5853873" y="2684589"/>
            <a:ext cx="0" cy="467400"/>
          </a:xfrm>
          <a:prstGeom prst="straightConnector1">
            <a:avLst/>
          </a:prstGeom>
          <a:noFill/>
          <a:ln w="38100" cap="flat" cmpd="sng">
            <a:solidFill>
              <a:srgbClr val="1CE8B5"/>
            </a:solidFill>
            <a:prstDash val="solid"/>
            <a:round/>
            <a:headEnd type="none" w="med" len="med"/>
            <a:tailEnd type="triangle" w="med" len="med"/>
          </a:ln>
        </p:spPr>
      </p:cxnSp>
      <p:cxnSp>
        <p:nvCxnSpPr>
          <p:cNvPr id="537" name="Google Shape;537;p86"/>
          <p:cNvCxnSpPr>
            <a:stCxn id="533" idx="1"/>
            <a:endCxn id="529" idx="3"/>
          </p:cNvCxnSpPr>
          <p:nvPr/>
        </p:nvCxnSpPr>
        <p:spPr>
          <a:xfrm rot="10800000">
            <a:off x="4931666" y="3640688"/>
            <a:ext cx="427800" cy="0"/>
          </a:xfrm>
          <a:prstGeom prst="straightConnector1">
            <a:avLst/>
          </a:prstGeom>
          <a:noFill/>
          <a:ln w="38100" cap="flat" cmpd="sng">
            <a:solidFill>
              <a:srgbClr val="1CE8B5"/>
            </a:solidFill>
            <a:prstDash val="solid"/>
            <a:round/>
            <a:headEnd type="none" w="med" len="med"/>
            <a:tailEnd type="triangle" w="med" len="med"/>
          </a:ln>
        </p:spPr>
      </p:cxnSp>
      <p:sp>
        <p:nvSpPr>
          <p:cNvPr id="538" name="Google Shape;538;p86"/>
          <p:cNvSpPr txBox="1"/>
          <p:nvPr/>
        </p:nvSpPr>
        <p:spPr>
          <a:xfrm>
            <a:off x="-10625" y="4873800"/>
            <a:ext cx="3000000" cy="19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
        <p:cNvGrpSpPr/>
        <p:nvPr/>
      </p:nvGrpSpPr>
      <p:grpSpPr>
        <a:xfrm>
          <a:off x="0" y="0"/>
          <a:ext cx="0" cy="0"/>
          <a:chOff x="0" y="0"/>
          <a:chExt cx="0" cy="0"/>
        </a:xfrm>
      </p:grpSpPr>
      <p:sp>
        <p:nvSpPr>
          <p:cNvPr id="327" name="Google Shape;327;p61"/>
          <p:cNvSpPr txBox="1"/>
          <p:nvPr/>
        </p:nvSpPr>
        <p:spPr>
          <a:xfrm>
            <a:off x="999250" y="1657750"/>
            <a:ext cx="6811500" cy="1624800"/>
          </a:xfrm>
          <a:prstGeom prst="rect">
            <a:avLst/>
          </a:prstGeom>
          <a:noFill/>
          <a:ln>
            <a:noFill/>
          </a:ln>
        </p:spPr>
        <p:txBody>
          <a:bodyPr spcFirstLastPara="1" wrap="square" lIns="91425" tIns="91425" rIns="91425" bIns="91425" anchor="ctr" anchorCtr="0">
            <a:noAutofit/>
          </a:bodyPr>
          <a:lstStyle/>
          <a:p>
            <a:pPr marL="457200" lvl="0" indent="0" algn="ctr" rtl="0">
              <a:lnSpc>
                <a:spcPct val="115000"/>
              </a:lnSpc>
              <a:spcBef>
                <a:spcPts val="0"/>
              </a:spcBef>
              <a:spcAft>
                <a:spcPts val="0"/>
              </a:spcAft>
              <a:buNone/>
            </a:pPr>
            <a:r>
              <a:rPr lang="en" sz="3000" dirty="0">
                <a:solidFill>
                  <a:schemeClr val="dk2"/>
                </a:solidFill>
                <a:latin typeface="Google Sans"/>
                <a:ea typeface="Google Sans"/>
                <a:cs typeface="Google Sans"/>
                <a:sym typeface="Google Sans"/>
              </a:rPr>
              <a:t>Probably machine learning.</a:t>
            </a:r>
            <a:endParaRPr sz="3000" dirty="0">
              <a:solidFill>
                <a:schemeClr val="dk2"/>
              </a:solidFill>
              <a:latin typeface="Google Sans"/>
              <a:ea typeface="Google Sans"/>
              <a:cs typeface="Google Sans"/>
              <a:sym typeface="Google Sans"/>
            </a:endParaRPr>
          </a:p>
          <a:p>
            <a:pPr marL="457200" lvl="0" indent="0" algn="ctr" rtl="0">
              <a:lnSpc>
                <a:spcPct val="115000"/>
              </a:lnSpc>
              <a:spcBef>
                <a:spcPts val="0"/>
              </a:spcBef>
              <a:spcAft>
                <a:spcPts val="0"/>
              </a:spcAft>
              <a:buNone/>
            </a:pPr>
            <a:endParaRPr sz="3000" dirty="0">
              <a:solidFill>
                <a:schemeClr val="dk2"/>
              </a:solidFill>
              <a:latin typeface="Google Sans"/>
              <a:ea typeface="Google Sans"/>
              <a:cs typeface="Google Sans"/>
              <a:sym typeface="Google Sans"/>
            </a:endParaRPr>
          </a:p>
          <a:p>
            <a:pPr marL="457200" lvl="0" indent="0" algn="ctr" rtl="0">
              <a:lnSpc>
                <a:spcPct val="115000"/>
              </a:lnSpc>
              <a:spcBef>
                <a:spcPts val="0"/>
              </a:spcBef>
              <a:spcAft>
                <a:spcPts val="0"/>
              </a:spcAft>
              <a:buNone/>
            </a:pPr>
            <a:endParaRPr sz="3000" dirty="0">
              <a:solidFill>
                <a:schemeClr val="dk2"/>
              </a:solidFill>
              <a:latin typeface="Google Sans"/>
              <a:ea typeface="Google Sans"/>
              <a:cs typeface="Google Sans"/>
              <a:sym typeface="Google Sa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7"/>
          <p:cNvSpPr txBox="1">
            <a:spLocks noGrp="1"/>
          </p:cNvSpPr>
          <p:nvPr>
            <p:ph type="subTitle" idx="1"/>
          </p:nvPr>
        </p:nvSpPr>
        <p:spPr>
          <a:xfrm>
            <a:off x="636900" y="912125"/>
            <a:ext cx="7835700" cy="362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50">
                <a:solidFill>
                  <a:srgbClr val="D4D4D4"/>
                </a:solidFill>
                <a:highlight>
                  <a:srgbClr val="1E1E1E"/>
                </a:highlight>
              </a:rPr>
              <a:t>w = tf.Variable([</a:t>
            </a:r>
            <a:r>
              <a:rPr lang="en" sz="1450">
                <a:solidFill>
                  <a:srgbClr val="B5CEA8"/>
                </a:solidFill>
                <a:highlight>
                  <a:srgbClr val="1E1E1E"/>
                </a:highlight>
              </a:rPr>
              <a:t>1.0</a:t>
            </a:r>
            <a:r>
              <a:rPr lang="en" sz="1450">
                <a:solidFill>
                  <a:srgbClr val="D4D4D4"/>
                </a:solidFill>
                <a:highlight>
                  <a:srgbClr val="1E1E1E"/>
                </a:highlight>
              </a:rPr>
              <a:t>, </a:t>
            </a:r>
            <a:r>
              <a:rPr lang="en" sz="1450">
                <a:solidFill>
                  <a:srgbClr val="B5CEA8"/>
                </a:solidFill>
                <a:highlight>
                  <a:srgbClr val="1E1E1E"/>
                </a:highlight>
              </a:rPr>
              <a:t>2.0</a:t>
            </a:r>
            <a:r>
              <a:rPr lang="en" sz="1450">
                <a:solidFill>
                  <a:srgbClr val="D4D4D4"/>
                </a:solidFill>
                <a:highlight>
                  <a:srgbClr val="1E1E1E"/>
                </a:highlight>
              </a:rPr>
              <a:t>, </a:t>
            </a:r>
            <a:r>
              <a:rPr lang="en" sz="1450">
                <a:solidFill>
                  <a:srgbClr val="B5CEA8"/>
                </a:solidFill>
                <a:highlight>
                  <a:srgbClr val="1E1E1E"/>
                </a:highlight>
              </a:rPr>
              <a:t>3.0</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b = tf.Variable(</a:t>
            </a:r>
            <a:r>
              <a:rPr lang="en" sz="1450">
                <a:solidFill>
                  <a:srgbClr val="B5CEA8"/>
                </a:solidFill>
                <a:highlight>
                  <a:srgbClr val="1E1E1E"/>
                </a:highlight>
              </a:rPr>
              <a:t>2.0</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x = tf.constant([</a:t>
            </a:r>
            <a:r>
              <a:rPr lang="en" sz="1450">
                <a:solidFill>
                  <a:srgbClr val="B5CEA8"/>
                </a:solidFill>
                <a:highlight>
                  <a:srgbClr val="1E1E1E"/>
                </a:highlight>
              </a:rPr>
              <a:t>2.0</a:t>
            </a:r>
            <a:r>
              <a:rPr lang="en" sz="1450">
                <a:solidFill>
                  <a:srgbClr val="D4D4D4"/>
                </a:solidFill>
                <a:highlight>
                  <a:srgbClr val="1E1E1E"/>
                </a:highlight>
              </a:rPr>
              <a:t>, </a:t>
            </a:r>
            <a:r>
              <a:rPr lang="en" sz="1450">
                <a:solidFill>
                  <a:srgbClr val="B5CEA8"/>
                </a:solidFill>
                <a:highlight>
                  <a:srgbClr val="1E1E1E"/>
                </a:highlight>
              </a:rPr>
              <a:t>3.0</a:t>
            </a:r>
            <a:r>
              <a:rPr lang="en" sz="1450">
                <a:solidFill>
                  <a:srgbClr val="D4D4D4"/>
                </a:solidFill>
                <a:highlight>
                  <a:srgbClr val="1E1E1E"/>
                </a:highlight>
              </a:rPr>
              <a:t>, </a:t>
            </a:r>
            <a:r>
              <a:rPr lang="en" sz="1450">
                <a:solidFill>
                  <a:srgbClr val="B5CEA8"/>
                </a:solidFill>
                <a:highlight>
                  <a:srgbClr val="1E1E1E"/>
                </a:highlight>
              </a:rPr>
              <a:t>4.0</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y = w * x + b </a:t>
            </a:r>
            <a:r>
              <a:rPr lang="en" sz="1450">
                <a:solidFill>
                  <a:srgbClr val="EA9999"/>
                </a:solidFill>
                <a:highlight>
                  <a:srgbClr val="1E1E1E"/>
                </a:highlight>
              </a:rPr>
              <a:t># &lt;tf.Tensor: [ 4.,  8., 14.], dtype=float32)&gt;</a:t>
            </a:r>
            <a:endParaRPr sz="1450">
              <a:solidFill>
                <a:srgbClr val="EA9999"/>
              </a:solidFill>
              <a:highlight>
                <a:srgbClr val="1E1E1E"/>
              </a:highlight>
            </a:endParaRPr>
          </a:p>
          <a:p>
            <a:pPr marL="0" lvl="0" indent="0" algn="l" rtl="0">
              <a:lnSpc>
                <a:spcPct val="110000"/>
              </a:lnSpc>
              <a:spcBef>
                <a:spcPts val="0"/>
              </a:spcBef>
              <a:spcAft>
                <a:spcPts val="0"/>
              </a:spcAft>
              <a:buNone/>
            </a:pPr>
            <a:endParaRPr sz="1450">
              <a:solidFill>
                <a:srgbClr val="D4D4D4"/>
              </a:solidFill>
              <a:highlight>
                <a:srgbClr val="1E1E1E"/>
              </a:highlight>
            </a:endParaRPr>
          </a:p>
          <a:p>
            <a:pPr marL="0" lvl="0" indent="0" algn="l" rtl="0">
              <a:lnSpc>
                <a:spcPct val="110000"/>
              </a:lnSpc>
              <a:spcBef>
                <a:spcPts val="0"/>
              </a:spcBef>
              <a:spcAft>
                <a:spcPts val="0"/>
              </a:spcAft>
              <a:buNone/>
            </a:pPr>
            <a:r>
              <a:rPr lang="en" sz="1450">
                <a:solidFill>
                  <a:srgbClr val="EA9999"/>
                </a:solidFill>
                <a:highlight>
                  <a:srgbClr val="1E1E1E"/>
                </a:highlight>
              </a:rPr>
              <a:t># Explicitly remove the Python object</a:t>
            </a:r>
            <a:endParaRPr sz="1450">
              <a:solidFill>
                <a:srgbClr val="EA9999"/>
              </a:solidFill>
              <a:highlight>
                <a:srgbClr val="1E1E1E"/>
              </a:highlight>
            </a:endParaRPr>
          </a:p>
          <a:p>
            <a:pPr marL="0" lvl="0" indent="0" algn="l" rtl="0">
              <a:lnSpc>
                <a:spcPct val="110000"/>
              </a:lnSpc>
              <a:spcBef>
                <a:spcPts val="0"/>
              </a:spcBef>
              <a:spcAft>
                <a:spcPts val="0"/>
              </a:spcAft>
              <a:buNone/>
            </a:pPr>
            <a:r>
              <a:rPr lang="en" sz="1450">
                <a:solidFill>
                  <a:srgbClr val="D4D4D4"/>
                </a:solidFill>
                <a:highlight>
                  <a:srgbClr val="1E1E1E"/>
                </a:highlight>
              </a:rPr>
              <a:t>del(w)</a:t>
            </a:r>
            <a:endParaRPr sz="1450">
              <a:solidFill>
                <a:srgbClr val="D4D4D4"/>
              </a:solidFill>
              <a:highlight>
                <a:srgbClr val="1E1E1E"/>
              </a:highlight>
            </a:endParaRPr>
          </a:p>
        </p:txBody>
      </p:sp>
      <p:sp>
        <p:nvSpPr>
          <p:cNvPr id="544" name="Google Shape;544;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
        <p:nvSpPr>
          <p:cNvPr id="545" name="Google Shape;545;p87"/>
          <p:cNvSpPr txBox="1">
            <a:spLocks noGrp="1"/>
          </p:cNvSpPr>
          <p:nvPr>
            <p:ph type="title" idx="4294967295"/>
          </p:nvPr>
        </p:nvSpPr>
        <p:spPr>
          <a:xfrm>
            <a:off x="636900" y="24120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400">
                <a:solidFill>
                  <a:srgbClr val="FF6F00"/>
                </a:solidFill>
                <a:latin typeface="Google Sans Medium"/>
                <a:ea typeface="Google Sans Medium"/>
                <a:cs typeface="Google Sans Medium"/>
                <a:sym typeface="Google Sans Medium"/>
              </a:rPr>
              <a:t>Ops and lifespan</a:t>
            </a:r>
            <a:endParaRPr sz="3400">
              <a:solidFill>
                <a:srgbClr val="FF6F00"/>
              </a:solidFill>
              <a:latin typeface="Google Sans Medium"/>
              <a:ea typeface="Google Sans Medium"/>
              <a:cs typeface="Google Sans Medium"/>
              <a:sym typeface="Google Sans Medium"/>
            </a:endParaRPr>
          </a:p>
          <a:p>
            <a:pPr marL="0" lvl="0" indent="0" algn="l" rtl="0">
              <a:spcBef>
                <a:spcPts val="0"/>
              </a:spcBef>
              <a:spcAft>
                <a:spcPts val="0"/>
              </a:spcAft>
              <a:buNone/>
            </a:pPr>
            <a:endParaRPr>
              <a:solidFill>
                <a:srgbClr val="F6B26B"/>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8"/>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Checkpoint!</a:t>
            </a:r>
            <a:endParaRPr/>
          </a:p>
        </p:txBody>
      </p:sp>
      <p:sp>
        <p:nvSpPr>
          <p:cNvPr id="551" name="Google Shape;551;p88"/>
          <p:cNvSpPr txBox="1">
            <a:spLocks noGrp="1"/>
          </p:cNvSpPr>
          <p:nvPr>
            <p:ph type="subTitle" idx="2"/>
          </p:nvPr>
        </p:nvSpPr>
        <p:spPr>
          <a:xfrm>
            <a:off x="739450" y="1485008"/>
            <a:ext cx="7281900" cy="157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We have tensors</a:t>
            </a:r>
            <a:endParaRPr sz="1800"/>
          </a:p>
          <a:p>
            <a:pPr marL="457200" lvl="0" indent="-342900" algn="l" rtl="0">
              <a:spcBef>
                <a:spcPts val="0"/>
              </a:spcBef>
              <a:spcAft>
                <a:spcPts val="0"/>
              </a:spcAft>
              <a:buSzPts val="1800"/>
              <a:buChar char="●"/>
            </a:pPr>
            <a:r>
              <a:rPr lang="en" sz="1800"/>
              <a:t>We have variables</a:t>
            </a:r>
            <a:endParaRPr sz="1800"/>
          </a:p>
          <a:p>
            <a:pPr marL="457200" lvl="0" indent="-342900" algn="l" rtl="0">
              <a:spcBef>
                <a:spcPts val="0"/>
              </a:spcBef>
              <a:spcAft>
                <a:spcPts val="0"/>
              </a:spcAft>
              <a:buSzPts val="1800"/>
              <a:buChar char="●"/>
            </a:pPr>
            <a:r>
              <a:rPr lang="en" sz="1800"/>
              <a:t>You could imagine a world where you can do the forward pass of a network</a:t>
            </a:r>
            <a:endParaRPr sz="1800"/>
          </a:p>
          <a:p>
            <a:pPr marL="0" lvl="0" indent="0" algn="l" rtl="0">
              <a:spcBef>
                <a:spcPts val="1200"/>
              </a:spcBef>
              <a:spcAft>
                <a:spcPts val="1200"/>
              </a:spcAft>
              <a:buNone/>
            </a:pPr>
            <a:r>
              <a:rPr lang="en" sz="1800"/>
              <a:t>But what about training?</a:t>
            </a:r>
            <a:endParaRPr sz="1800"/>
          </a:p>
        </p:txBody>
      </p:sp>
      <p:sp>
        <p:nvSpPr>
          <p:cNvPr id="552" name="Google Shape;552;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12"/>
          <p:cNvSpPr txBox="1">
            <a:spLocks noGrp="1"/>
          </p:cNvSpPr>
          <p:nvPr>
            <p:ph type="subTitle" idx="2"/>
          </p:nvPr>
        </p:nvSpPr>
        <p:spPr>
          <a:xfrm>
            <a:off x="726225" y="2779945"/>
            <a:ext cx="7121100" cy="1604700"/>
          </a:xfrm>
          <a:prstGeom prst="rect">
            <a:avLst/>
          </a:prstGeom>
        </p:spPr>
        <p:txBody>
          <a:bodyPr spcFirstLastPara="1" wrap="square" lIns="57150" tIns="57150" rIns="57150" bIns="57150" anchor="t" anchorCtr="0">
            <a:noAutofit/>
          </a:bodyPr>
          <a:lstStyle/>
          <a:p>
            <a:pPr marL="0" lvl="0" indent="0" algn="l" rtl="0">
              <a:lnSpc>
                <a:spcPct val="100000"/>
              </a:lnSpc>
              <a:spcBef>
                <a:spcPts val="0"/>
              </a:spcBef>
              <a:spcAft>
                <a:spcPts val="0"/>
              </a:spcAft>
              <a:buClr>
                <a:schemeClr val="dk1"/>
              </a:buClr>
              <a:buSzPts val="1100"/>
              <a:buFont typeface="Arial"/>
              <a:buNone/>
            </a:pPr>
            <a:r>
              <a:rPr lang="en"/>
              <a:t>Collecting all your stuff</a:t>
            </a:r>
            <a:endParaRPr/>
          </a:p>
        </p:txBody>
      </p:sp>
      <p:sp>
        <p:nvSpPr>
          <p:cNvPr id="1348" name="Google Shape;1348;p112"/>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1349" name="Google Shape;1349;p112"/>
          <p:cNvSpPr/>
          <p:nvPr/>
        </p:nvSpPr>
        <p:spPr>
          <a:xfrm>
            <a:off x="103050" y="111625"/>
            <a:ext cx="1528500" cy="39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0" name="Google Shape;1350;p112"/>
          <p:cNvPicPr preferRelativeResize="0"/>
          <p:nvPr/>
        </p:nvPicPr>
        <p:blipFill>
          <a:blip r:embed="rId3">
            <a:alphaModFix/>
          </a:blip>
          <a:stretch>
            <a:fillRect/>
          </a:stretch>
        </p:blipFill>
        <p:spPr>
          <a:xfrm>
            <a:off x="0" y="0"/>
            <a:ext cx="1402243" cy="470601"/>
          </a:xfrm>
          <a:prstGeom prst="rect">
            <a:avLst/>
          </a:prstGeom>
          <a:noFill/>
          <a:ln>
            <a:noFill/>
          </a:ln>
        </p:spPr>
      </p:pic>
      <p:sp>
        <p:nvSpPr>
          <p:cNvPr id="1351" name="Google Shape;1351;p112"/>
          <p:cNvSpPr txBox="1">
            <a:spLocks noGrp="1"/>
          </p:cNvSpPr>
          <p:nvPr>
            <p:ph type="title"/>
          </p:nvPr>
        </p:nvSpPr>
        <p:spPr>
          <a:xfrm>
            <a:off x="707050" y="1798825"/>
            <a:ext cx="7282800" cy="717600"/>
          </a:xfrm>
          <a:prstGeom prst="rect">
            <a:avLst/>
          </a:prstGeom>
        </p:spPr>
        <p:txBody>
          <a:bodyPr spcFirstLastPara="1" wrap="square" lIns="57150" tIns="57150" rIns="57150" bIns="57150" anchor="b" anchorCtr="0">
            <a:noAutofit/>
          </a:bodyPr>
          <a:lstStyle/>
          <a:p>
            <a:pPr marL="0" lvl="0" indent="0" algn="l" rtl="0">
              <a:spcBef>
                <a:spcPts val="0"/>
              </a:spcBef>
              <a:spcAft>
                <a:spcPts val="0"/>
              </a:spcAft>
              <a:buNone/>
            </a:pPr>
            <a:r>
              <a:rPr lang="en"/>
              <a:t>Modules</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113"/>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Collecting variables</a:t>
            </a:r>
            <a:endParaRPr/>
          </a:p>
        </p:txBody>
      </p:sp>
      <p:sp>
        <p:nvSpPr>
          <p:cNvPr id="1357" name="Google Shape;1357;p113"/>
          <p:cNvSpPr txBox="1">
            <a:spLocks noGrp="1"/>
          </p:cNvSpPr>
          <p:nvPr>
            <p:ph type="subTitle" idx="2"/>
          </p:nvPr>
        </p:nvSpPr>
        <p:spPr>
          <a:xfrm>
            <a:off x="739450" y="1485008"/>
            <a:ext cx="7281900" cy="1573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b="1">
                <a:latin typeface="Roboto Mono"/>
                <a:ea typeface="Roboto Mono"/>
                <a:cs typeface="Roboto Mono"/>
                <a:sym typeface="Roboto Mono"/>
              </a:rPr>
              <a:t>tf.Module</a:t>
            </a:r>
            <a:r>
              <a:rPr lang="en" sz="1800"/>
              <a:t> is the base class for collecting variables, saving them, checkpointing them.</a:t>
            </a:r>
            <a:endParaRPr sz="1800"/>
          </a:p>
        </p:txBody>
      </p:sp>
      <p:sp>
        <p:nvSpPr>
          <p:cNvPr id="1358" name="Google Shape;1358;p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sp>
        <p:nvSpPr>
          <p:cNvPr id="1359" name="Google Shape;1359;p113"/>
          <p:cNvSpPr txBox="1"/>
          <p:nvPr/>
        </p:nvSpPr>
        <p:spPr>
          <a:xfrm>
            <a:off x="6215400" y="2722388"/>
            <a:ext cx="1977300" cy="1806900"/>
          </a:xfrm>
          <a:prstGeom prst="rect">
            <a:avLst/>
          </a:prstGeom>
          <a:solidFill>
            <a:srgbClr val="C9DAF8"/>
          </a:solidFill>
          <a:ln w="9525" cap="flat" cmpd="sng">
            <a:solidFill>
              <a:srgbClr val="666666"/>
            </a:solidFill>
            <a:prstDash val="solid"/>
            <a:round/>
            <a:headEnd type="none" w="sm" len="sm"/>
            <a:tailEnd type="none" w="sm" len="sm"/>
          </a:ln>
          <a:effectLst>
            <a:outerShdw blurRad="57150" dist="66675" dir="2400000" algn="bl" rotWithShape="0">
              <a:srgbClr val="CCCCCC">
                <a:alpha val="36000"/>
              </a:srgbClr>
            </a:outerShdw>
          </a:effectLst>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1600" b="1">
                <a:latin typeface="Google Sans"/>
                <a:ea typeface="Google Sans"/>
                <a:cs typeface="Google Sans"/>
                <a:sym typeface="Google Sans"/>
              </a:rPr>
              <a:t>Model</a:t>
            </a:r>
            <a:endParaRPr sz="1600" b="1">
              <a:latin typeface="Google Sans"/>
              <a:ea typeface="Google Sans"/>
              <a:cs typeface="Google Sans"/>
              <a:sym typeface="Google Sans"/>
            </a:endParaRPr>
          </a:p>
        </p:txBody>
      </p:sp>
      <p:sp>
        <p:nvSpPr>
          <p:cNvPr id="1360" name="Google Shape;1360;p113"/>
          <p:cNvSpPr txBox="1"/>
          <p:nvPr/>
        </p:nvSpPr>
        <p:spPr>
          <a:xfrm>
            <a:off x="6479850" y="2922475"/>
            <a:ext cx="1448400" cy="1029300"/>
          </a:xfrm>
          <a:prstGeom prst="rect">
            <a:avLst/>
          </a:prstGeom>
          <a:solidFill>
            <a:srgbClr val="FCE5CD"/>
          </a:solidFill>
          <a:ln w="9525" cap="flat" cmpd="sng">
            <a:solidFill>
              <a:srgbClr val="666666"/>
            </a:solidFill>
            <a:prstDash val="solid"/>
            <a:round/>
            <a:headEnd type="none" w="sm" len="sm"/>
            <a:tailEnd type="none" w="sm" len="sm"/>
          </a:ln>
          <a:effectLst>
            <a:outerShdw blurRad="57150" dist="66675" dir="2400000" algn="bl" rotWithShape="0">
              <a:srgbClr val="CCCCCC">
                <a:alpha val="36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latin typeface="Google Sans"/>
                <a:ea typeface="Google Sans"/>
                <a:cs typeface="Google Sans"/>
                <a:sym typeface="Google Sans"/>
              </a:rPr>
              <a:t>Weights</a:t>
            </a:r>
            <a:endParaRPr sz="1600" b="1">
              <a:latin typeface="Google Sans"/>
              <a:ea typeface="Google Sans"/>
              <a:cs typeface="Google Sans"/>
              <a:sym typeface="Google Sa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b="1">
                <a:solidFill>
                  <a:srgbClr val="EF6C00"/>
                </a:solidFill>
                <a:latin typeface="Roboto"/>
                <a:ea typeface="Roboto"/>
                <a:cs typeface="Roboto"/>
                <a:sym typeface="Roboto"/>
              </a:rPr>
              <a:t>Linear Regression</a:t>
            </a:r>
            <a:endParaRPr sz="3600" b="1">
              <a:solidFill>
                <a:srgbClr val="EF6C00"/>
              </a:solidFill>
              <a:latin typeface="Roboto"/>
              <a:ea typeface="Roboto"/>
              <a:cs typeface="Roboto"/>
              <a:sym typeface="Roboto"/>
            </a:endParaRPr>
          </a:p>
        </p:txBody>
      </p:sp>
      <p:pic>
        <p:nvPicPr>
          <p:cNvPr id="1366" name="Google Shape;1366;p114" descr="plot-reg-seaborn.png"/>
          <p:cNvPicPr preferRelativeResize="0"/>
          <p:nvPr/>
        </p:nvPicPr>
        <p:blipFill>
          <a:blip r:embed="rId3">
            <a:alphaModFix/>
          </a:blip>
          <a:stretch>
            <a:fillRect/>
          </a:stretch>
        </p:blipFill>
        <p:spPr>
          <a:xfrm>
            <a:off x="3586200" y="1115200"/>
            <a:ext cx="5479300" cy="3767026"/>
          </a:xfrm>
          <a:prstGeom prst="rect">
            <a:avLst/>
          </a:prstGeom>
          <a:noFill/>
          <a:ln>
            <a:noFill/>
          </a:ln>
        </p:spPr>
      </p:pic>
      <p:sp>
        <p:nvSpPr>
          <p:cNvPr id="1367" name="Google Shape;1367;p114"/>
          <p:cNvSpPr txBox="1"/>
          <p:nvPr/>
        </p:nvSpPr>
        <p:spPr>
          <a:xfrm>
            <a:off x="863350" y="2349875"/>
            <a:ext cx="20898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Droid Serif"/>
                <a:ea typeface="Droid Serif"/>
                <a:cs typeface="Droid Serif"/>
                <a:sym typeface="Droid Serif"/>
              </a:rPr>
              <a:t>y = Wx + b</a:t>
            </a:r>
            <a:endParaRPr sz="3000">
              <a:latin typeface="Droid Serif"/>
              <a:ea typeface="Droid Serif"/>
              <a:cs typeface="Droid Serif"/>
              <a:sym typeface="Droid Serif"/>
            </a:endParaRPr>
          </a:p>
        </p:txBody>
      </p:sp>
      <p:cxnSp>
        <p:nvCxnSpPr>
          <p:cNvPr id="1368" name="Google Shape;1368;p114"/>
          <p:cNvCxnSpPr/>
          <p:nvPr/>
        </p:nvCxnSpPr>
        <p:spPr>
          <a:xfrm flipH="1">
            <a:off x="2099125" y="1840525"/>
            <a:ext cx="109500" cy="656700"/>
          </a:xfrm>
          <a:prstGeom prst="straightConnector1">
            <a:avLst/>
          </a:prstGeom>
          <a:noFill/>
          <a:ln w="28575" cap="flat" cmpd="sng">
            <a:solidFill>
              <a:schemeClr val="dk2"/>
            </a:solidFill>
            <a:prstDash val="solid"/>
            <a:round/>
            <a:headEnd type="none" w="med" len="med"/>
            <a:tailEnd type="triangle" w="med" len="med"/>
          </a:ln>
        </p:spPr>
      </p:cxnSp>
      <p:sp>
        <p:nvSpPr>
          <p:cNvPr id="1369" name="Google Shape;1369;p114"/>
          <p:cNvSpPr txBox="1"/>
          <p:nvPr/>
        </p:nvSpPr>
        <p:spPr>
          <a:xfrm>
            <a:off x="2069350" y="1484900"/>
            <a:ext cx="706200" cy="3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E9AAD"/>
                </a:solidFill>
                <a:latin typeface="Roboto"/>
                <a:ea typeface="Roboto"/>
                <a:cs typeface="Roboto"/>
                <a:sym typeface="Roboto"/>
              </a:rPr>
              <a:t>input</a:t>
            </a:r>
            <a:endParaRPr b="1">
              <a:solidFill>
                <a:srgbClr val="0E9AAD"/>
              </a:solidFill>
              <a:latin typeface="Roboto"/>
              <a:ea typeface="Roboto"/>
              <a:cs typeface="Roboto"/>
              <a:sym typeface="Roboto"/>
            </a:endParaRPr>
          </a:p>
        </p:txBody>
      </p:sp>
      <p:cxnSp>
        <p:nvCxnSpPr>
          <p:cNvPr id="1370" name="Google Shape;1370;p114"/>
          <p:cNvCxnSpPr/>
          <p:nvPr/>
        </p:nvCxnSpPr>
        <p:spPr>
          <a:xfrm rot="10800000" flipH="1">
            <a:off x="2686150" y="2885125"/>
            <a:ext cx="20100" cy="855600"/>
          </a:xfrm>
          <a:prstGeom prst="straightConnector1">
            <a:avLst/>
          </a:prstGeom>
          <a:noFill/>
          <a:ln w="28575" cap="flat" cmpd="sng">
            <a:solidFill>
              <a:schemeClr val="dk2"/>
            </a:solidFill>
            <a:prstDash val="solid"/>
            <a:round/>
            <a:headEnd type="none" w="med" len="med"/>
            <a:tailEnd type="triangle" w="med" len="med"/>
          </a:ln>
        </p:spPr>
      </p:cxnSp>
      <p:sp>
        <p:nvSpPr>
          <p:cNvPr id="1371" name="Google Shape;1371;p114"/>
          <p:cNvSpPr txBox="1"/>
          <p:nvPr/>
        </p:nvSpPr>
        <p:spPr>
          <a:xfrm>
            <a:off x="2420700" y="3664300"/>
            <a:ext cx="1239600" cy="3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E9AAD"/>
                </a:solidFill>
                <a:latin typeface="Roboto"/>
                <a:ea typeface="Roboto"/>
                <a:cs typeface="Roboto"/>
                <a:sym typeface="Roboto"/>
              </a:rPr>
              <a:t>parameters</a:t>
            </a:r>
            <a:endParaRPr b="1">
              <a:solidFill>
                <a:srgbClr val="0E9AAD"/>
              </a:solidFill>
              <a:latin typeface="Roboto"/>
              <a:ea typeface="Roboto"/>
              <a:cs typeface="Roboto"/>
              <a:sym typeface="Roboto"/>
            </a:endParaRPr>
          </a:p>
        </p:txBody>
      </p:sp>
      <p:cxnSp>
        <p:nvCxnSpPr>
          <p:cNvPr id="1372" name="Google Shape;1372;p114"/>
          <p:cNvCxnSpPr/>
          <p:nvPr/>
        </p:nvCxnSpPr>
        <p:spPr>
          <a:xfrm rot="10800000">
            <a:off x="1774150" y="2885075"/>
            <a:ext cx="912000" cy="845700"/>
          </a:xfrm>
          <a:prstGeom prst="straightConnector1">
            <a:avLst/>
          </a:prstGeom>
          <a:noFill/>
          <a:ln w="28575" cap="flat" cmpd="sng">
            <a:solidFill>
              <a:schemeClr val="dk2"/>
            </a:solidFill>
            <a:prstDash val="solid"/>
            <a:round/>
            <a:headEnd type="none" w="med" len="med"/>
            <a:tailEnd type="triangle" w="med" len="med"/>
          </a:ln>
        </p:spPr>
      </p:cxnSp>
      <p:cxnSp>
        <p:nvCxnSpPr>
          <p:cNvPr id="1373" name="Google Shape;1373;p114"/>
          <p:cNvCxnSpPr/>
          <p:nvPr/>
        </p:nvCxnSpPr>
        <p:spPr>
          <a:xfrm>
            <a:off x="1002625" y="1840525"/>
            <a:ext cx="61800" cy="686400"/>
          </a:xfrm>
          <a:prstGeom prst="straightConnector1">
            <a:avLst/>
          </a:prstGeom>
          <a:noFill/>
          <a:ln w="28575" cap="flat" cmpd="sng">
            <a:solidFill>
              <a:schemeClr val="dk2"/>
            </a:solidFill>
            <a:prstDash val="solid"/>
            <a:round/>
            <a:headEnd type="none" w="med" len="med"/>
            <a:tailEnd type="triangle" w="med" len="med"/>
          </a:ln>
        </p:spPr>
      </p:cxnSp>
      <p:sp>
        <p:nvSpPr>
          <p:cNvPr id="1374" name="Google Shape;1374;p114"/>
          <p:cNvSpPr txBox="1"/>
          <p:nvPr/>
        </p:nvSpPr>
        <p:spPr>
          <a:xfrm>
            <a:off x="624600" y="1484900"/>
            <a:ext cx="706200" cy="3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E9AAD"/>
                </a:solidFill>
                <a:latin typeface="Roboto"/>
                <a:ea typeface="Roboto"/>
                <a:cs typeface="Roboto"/>
                <a:sym typeface="Roboto"/>
              </a:rPr>
              <a:t>result</a:t>
            </a:r>
            <a:endParaRPr b="1">
              <a:solidFill>
                <a:srgbClr val="0E9AAD"/>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15"/>
          <p:cNvSpPr txBox="1">
            <a:spLocks noGrp="1"/>
          </p:cNvSpPr>
          <p:nvPr>
            <p:ph type="subTitle" idx="1"/>
          </p:nvPr>
        </p:nvSpPr>
        <p:spPr>
          <a:xfrm>
            <a:off x="636900" y="683525"/>
            <a:ext cx="7835700" cy="362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50">
                <a:solidFill>
                  <a:srgbClr val="569CD6"/>
                </a:solidFill>
                <a:highlight>
                  <a:srgbClr val="1E1E1E"/>
                </a:highlight>
              </a:rPr>
              <a:t>class</a:t>
            </a:r>
            <a:r>
              <a:rPr lang="en" sz="1450">
                <a:solidFill>
                  <a:srgbClr val="D4D4D4"/>
                </a:solidFill>
                <a:highlight>
                  <a:srgbClr val="1E1E1E"/>
                </a:highlight>
              </a:rPr>
              <a:t> </a:t>
            </a:r>
            <a:r>
              <a:rPr lang="en" sz="1450">
                <a:solidFill>
                  <a:srgbClr val="4EC9B0"/>
                </a:solidFill>
                <a:highlight>
                  <a:srgbClr val="1E1E1E"/>
                </a:highlight>
              </a:rPr>
              <a:t>Dense</a:t>
            </a:r>
            <a:r>
              <a:rPr lang="en" sz="1450">
                <a:solidFill>
                  <a:srgbClr val="D4D4D4"/>
                </a:solidFill>
                <a:highlight>
                  <a:srgbClr val="1E1E1E"/>
                </a:highlight>
              </a:rPr>
              <a:t>(</a:t>
            </a:r>
            <a:r>
              <a:rPr lang="en" sz="1450">
                <a:solidFill>
                  <a:srgbClr val="4EC9B0"/>
                </a:solidFill>
                <a:highlight>
                  <a:srgbClr val="1E1E1E"/>
                </a:highlight>
              </a:rPr>
              <a:t>tf</a:t>
            </a:r>
            <a:r>
              <a:rPr lang="en" sz="1450">
                <a:solidFill>
                  <a:srgbClr val="D4D4D4"/>
                </a:solidFill>
                <a:highlight>
                  <a:srgbClr val="1E1E1E"/>
                </a:highlight>
              </a:rPr>
              <a:t>.</a:t>
            </a:r>
            <a:r>
              <a:rPr lang="en" sz="1450">
                <a:solidFill>
                  <a:srgbClr val="4EC9B0"/>
                </a:solidFill>
                <a:highlight>
                  <a:srgbClr val="1E1E1E"/>
                </a:highlight>
              </a:rPr>
              <a:t>Module</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569CD6"/>
                </a:solidFill>
                <a:highlight>
                  <a:srgbClr val="1E1E1E"/>
                </a:highlight>
              </a:rPr>
              <a:t>def</a:t>
            </a:r>
            <a:r>
              <a:rPr lang="en" sz="1450">
                <a:solidFill>
                  <a:srgbClr val="D4D4D4"/>
                </a:solidFill>
                <a:highlight>
                  <a:srgbClr val="1E1E1E"/>
                </a:highlight>
              </a:rPr>
              <a:t> </a:t>
            </a:r>
            <a:r>
              <a:rPr lang="en" sz="1450">
                <a:solidFill>
                  <a:srgbClr val="DCDCAA"/>
                </a:solidFill>
                <a:highlight>
                  <a:srgbClr val="1E1E1E"/>
                </a:highlight>
              </a:rPr>
              <a:t>__init__</a:t>
            </a:r>
            <a:r>
              <a:rPr lang="en" sz="1450">
                <a:solidFill>
                  <a:srgbClr val="D4D4D4"/>
                </a:solidFill>
                <a:highlight>
                  <a:srgbClr val="1E1E1E"/>
                </a:highlight>
              </a:rPr>
              <a:t>(</a:t>
            </a:r>
            <a:r>
              <a:rPr lang="en" sz="1450">
                <a:solidFill>
                  <a:srgbClr val="9CDCFE"/>
                </a:solidFill>
                <a:highlight>
                  <a:srgbClr val="1E1E1E"/>
                </a:highlight>
              </a:rPr>
              <a:t>self</a:t>
            </a:r>
            <a:r>
              <a:rPr lang="en" sz="1450">
                <a:solidFill>
                  <a:srgbClr val="D4D4D4"/>
                </a:solidFill>
                <a:highlight>
                  <a:srgbClr val="1E1E1E"/>
                </a:highlight>
              </a:rPr>
              <a:t>, </a:t>
            </a:r>
            <a:r>
              <a:rPr lang="en" sz="1450">
                <a:solidFill>
                  <a:srgbClr val="9CDCFE"/>
                </a:solidFill>
                <a:highlight>
                  <a:srgbClr val="1E1E1E"/>
                </a:highlight>
              </a:rPr>
              <a:t>in_features</a:t>
            </a:r>
            <a:r>
              <a:rPr lang="en" sz="1450">
                <a:solidFill>
                  <a:srgbClr val="D4D4D4"/>
                </a:solidFill>
                <a:highlight>
                  <a:srgbClr val="1E1E1E"/>
                </a:highlight>
              </a:rPr>
              <a:t>, </a:t>
            </a:r>
            <a:r>
              <a:rPr lang="en" sz="1450">
                <a:solidFill>
                  <a:srgbClr val="9CDCFE"/>
                </a:solidFill>
                <a:highlight>
                  <a:srgbClr val="1E1E1E"/>
                </a:highlight>
              </a:rPr>
              <a:t>out_features</a:t>
            </a:r>
            <a:r>
              <a:rPr lang="en" sz="1450">
                <a:solidFill>
                  <a:srgbClr val="D4D4D4"/>
                </a:solidFill>
                <a:highlight>
                  <a:srgbClr val="1E1E1E"/>
                </a:highlight>
              </a:rPr>
              <a:t>, </a:t>
            </a:r>
            <a:r>
              <a:rPr lang="en" sz="1450">
                <a:solidFill>
                  <a:srgbClr val="9CDCFE"/>
                </a:solidFill>
                <a:highlight>
                  <a:srgbClr val="1E1E1E"/>
                </a:highlight>
              </a:rPr>
              <a:t>name</a:t>
            </a:r>
            <a:r>
              <a:rPr lang="en" sz="1450">
                <a:solidFill>
                  <a:srgbClr val="D4D4D4"/>
                </a:solidFill>
                <a:highlight>
                  <a:srgbClr val="1E1E1E"/>
                </a:highlight>
              </a:rPr>
              <a:t>=</a:t>
            </a:r>
            <a:r>
              <a:rPr lang="en" sz="1450">
                <a:solidFill>
                  <a:srgbClr val="569CD6"/>
                </a:solidFill>
                <a:highlight>
                  <a:srgbClr val="1E1E1E"/>
                </a:highlight>
              </a:rPr>
              <a:t>None</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4EC9B0"/>
                </a:solidFill>
                <a:highlight>
                  <a:srgbClr val="1E1E1E"/>
                </a:highlight>
              </a:rPr>
              <a:t>super</a:t>
            </a:r>
            <a:r>
              <a:rPr lang="en" sz="1450">
                <a:solidFill>
                  <a:srgbClr val="D4D4D4"/>
                </a:solidFill>
                <a:highlight>
                  <a:srgbClr val="1E1E1E"/>
                </a:highlight>
              </a:rPr>
              <a:t>().</a:t>
            </a:r>
            <a:r>
              <a:rPr lang="en" sz="1450">
                <a:solidFill>
                  <a:srgbClr val="DCDCAA"/>
                </a:solidFill>
                <a:highlight>
                  <a:srgbClr val="1E1E1E"/>
                </a:highlight>
              </a:rPr>
              <a:t>__init__</a:t>
            </a:r>
            <a:r>
              <a:rPr lang="en" sz="1450">
                <a:solidFill>
                  <a:srgbClr val="D4D4D4"/>
                </a:solidFill>
                <a:highlight>
                  <a:srgbClr val="1E1E1E"/>
                </a:highlight>
              </a:rPr>
              <a:t>(</a:t>
            </a:r>
            <a:r>
              <a:rPr lang="en" sz="1450">
                <a:solidFill>
                  <a:srgbClr val="9CDCFE"/>
                </a:solidFill>
                <a:highlight>
                  <a:srgbClr val="1E1E1E"/>
                </a:highlight>
              </a:rPr>
              <a:t>name</a:t>
            </a:r>
            <a:r>
              <a:rPr lang="en" sz="1450">
                <a:solidFill>
                  <a:srgbClr val="D4D4D4"/>
                </a:solidFill>
                <a:highlight>
                  <a:srgbClr val="1E1E1E"/>
                </a:highlight>
              </a:rPr>
              <a:t>=name)</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569CD6"/>
                </a:solidFill>
                <a:highlight>
                  <a:srgbClr val="1E1E1E"/>
                </a:highlight>
              </a:rPr>
              <a:t>self</a:t>
            </a:r>
            <a:r>
              <a:rPr lang="en" sz="1450">
                <a:solidFill>
                  <a:srgbClr val="D4D4D4"/>
                </a:solidFill>
                <a:highlight>
                  <a:srgbClr val="1E1E1E"/>
                </a:highlight>
              </a:rPr>
              <a:t>.w = tf.Variable(</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tf.random.normal([in_features, out_features]), </a:t>
            </a:r>
            <a:r>
              <a:rPr lang="en" sz="1450">
                <a:solidFill>
                  <a:srgbClr val="9CDCFE"/>
                </a:solidFill>
                <a:highlight>
                  <a:srgbClr val="1E1E1E"/>
                </a:highlight>
              </a:rPr>
              <a:t>name</a:t>
            </a:r>
            <a:r>
              <a:rPr lang="en" sz="1450">
                <a:solidFill>
                  <a:srgbClr val="D4D4D4"/>
                </a:solidFill>
                <a:highlight>
                  <a:srgbClr val="1E1E1E"/>
                </a:highlight>
              </a:rPr>
              <a:t>=</a:t>
            </a:r>
            <a:r>
              <a:rPr lang="en" sz="1450">
                <a:solidFill>
                  <a:srgbClr val="CE9178"/>
                </a:solidFill>
                <a:highlight>
                  <a:srgbClr val="1E1E1E"/>
                </a:highlight>
              </a:rPr>
              <a:t>'w'</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569CD6"/>
                </a:solidFill>
                <a:highlight>
                  <a:srgbClr val="1E1E1E"/>
                </a:highlight>
              </a:rPr>
              <a:t>self</a:t>
            </a:r>
            <a:r>
              <a:rPr lang="en" sz="1450">
                <a:solidFill>
                  <a:srgbClr val="D4D4D4"/>
                </a:solidFill>
                <a:highlight>
                  <a:srgbClr val="1E1E1E"/>
                </a:highlight>
              </a:rPr>
              <a:t>.b = tf.Variable(tf.zeros([out_features]), </a:t>
            </a:r>
            <a:r>
              <a:rPr lang="en" sz="1450">
                <a:solidFill>
                  <a:srgbClr val="9CDCFE"/>
                </a:solidFill>
                <a:highlight>
                  <a:srgbClr val="1E1E1E"/>
                </a:highlight>
              </a:rPr>
              <a:t>name</a:t>
            </a:r>
            <a:r>
              <a:rPr lang="en" sz="1450">
                <a:solidFill>
                  <a:srgbClr val="D4D4D4"/>
                </a:solidFill>
                <a:highlight>
                  <a:srgbClr val="1E1E1E"/>
                </a:highlight>
              </a:rPr>
              <a:t>=</a:t>
            </a:r>
            <a:r>
              <a:rPr lang="en" sz="1450">
                <a:solidFill>
                  <a:srgbClr val="CE9178"/>
                </a:solidFill>
                <a:highlight>
                  <a:srgbClr val="1E1E1E"/>
                </a:highlight>
              </a:rPr>
              <a:t>'b'</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569CD6"/>
                </a:solidFill>
                <a:highlight>
                  <a:srgbClr val="1E1E1E"/>
                </a:highlight>
              </a:rPr>
              <a:t>def</a:t>
            </a:r>
            <a:r>
              <a:rPr lang="en" sz="1450">
                <a:solidFill>
                  <a:srgbClr val="D4D4D4"/>
                </a:solidFill>
                <a:highlight>
                  <a:srgbClr val="1E1E1E"/>
                </a:highlight>
              </a:rPr>
              <a:t> </a:t>
            </a:r>
            <a:r>
              <a:rPr lang="en" sz="1450">
                <a:solidFill>
                  <a:srgbClr val="DCDCAA"/>
                </a:solidFill>
                <a:highlight>
                  <a:srgbClr val="1E1E1E"/>
                </a:highlight>
              </a:rPr>
              <a:t>__call__</a:t>
            </a:r>
            <a:r>
              <a:rPr lang="en" sz="1450">
                <a:solidFill>
                  <a:srgbClr val="D4D4D4"/>
                </a:solidFill>
                <a:highlight>
                  <a:srgbClr val="1E1E1E"/>
                </a:highlight>
              </a:rPr>
              <a:t>(</a:t>
            </a:r>
            <a:r>
              <a:rPr lang="en" sz="1450">
                <a:solidFill>
                  <a:srgbClr val="9CDCFE"/>
                </a:solidFill>
                <a:highlight>
                  <a:srgbClr val="1E1E1E"/>
                </a:highlight>
              </a:rPr>
              <a:t>self</a:t>
            </a:r>
            <a:r>
              <a:rPr lang="en" sz="1450">
                <a:solidFill>
                  <a:srgbClr val="D4D4D4"/>
                </a:solidFill>
                <a:highlight>
                  <a:srgbClr val="1E1E1E"/>
                </a:highlight>
              </a:rPr>
              <a:t>, </a:t>
            </a:r>
            <a:r>
              <a:rPr lang="en" sz="1450">
                <a:solidFill>
                  <a:srgbClr val="9CDCFE"/>
                </a:solidFill>
                <a:highlight>
                  <a:srgbClr val="1E1E1E"/>
                </a:highlight>
              </a:rPr>
              <a:t>x</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y = tf.matmul(x, </a:t>
            </a:r>
            <a:r>
              <a:rPr lang="en" sz="1450">
                <a:solidFill>
                  <a:srgbClr val="569CD6"/>
                </a:solidFill>
                <a:highlight>
                  <a:srgbClr val="1E1E1E"/>
                </a:highlight>
              </a:rPr>
              <a:t>self</a:t>
            </a:r>
            <a:r>
              <a:rPr lang="en" sz="1450">
                <a:solidFill>
                  <a:srgbClr val="D4D4D4"/>
                </a:solidFill>
                <a:highlight>
                  <a:srgbClr val="1E1E1E"/>
                </a:highlight>
              </a:rPr>
              <a:t>.w) + </a:t>
            </a:r>
            <a:r>
              <a:rPr lang="en" sz="1450">
                <a:solidFill>
                  <a:srgbClr val="569CD6"/>
                </a:solidFill>
                <a:highlight>
                  <a:srgbClr val="1E1E1E"/>
                </a:highlight>
              </a:rPr>
              <a:t>self</a:t>
            </a:r>
            <a:r>
              <a:rPr lang="en" sz="1450">
                <a:solidFill>
                  <a:srgbClr val="D4D4D4"/>
                </a:solidFill>
                <a:highlight>
                  <a:srgbClr val="1E1E1E"/>
                </a:highlight>
              </a:rPr>
              <a:t>.b</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C586C0"/>
                </a:solidFill>
                <a:highlight>
                  <a:srgbClr val="1E1E1E"/>
                </a:highlight>
              </a:rPr>
              <a:t>return</a:t>
            </a:r>
            <a:r>
              <a:rPr lang="en" sz="1450">
                <a:solidFill>
                  <a:srgbClr val="D4D4D4"/>
                </a:solidFill>
                <a:highlight>
                  <a:srgbClr val="1E1E1E"/>
                </a:highlight>
              </a:rPr>
              <a:t> tf.nn.relu(y)</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10000"/>
              </a:lnSpc>
              <a:spcBef>
                <a:spcPts val="0"/>
              </a:spcBef>
              <a:spcAft>
                <a:spcPts val="0"/>
              </a:spcAft>
              <a:buNone/>
            </a:pPr>
            <a:endParaRPr sz="1450">
              <a:solidFill>
                <a:srgbClr val="6A9955"/>
              </a:solidFill>
              <a:highlight>
                <a:srgbClr val="1E1E1E"/>
              </a:highlight>
            </a:endParaRPr>
          </a:p>
        </p:txBody>
      </p:sp>
      <p:sp>
        <p:nvSpPr>
          <p:cNvPr id="1380" name="Google Shape;1380;p1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
        <p:nvSpPr>
          <p:cNvPr id="1381" name="Google Shape;1381;p115"/>
          <p:cNvSpPr txBox="1">
            <a:spLocks noGrp="1"/>
          </p:cNvSpPr>
          <p:nvPr>
            <p:ph type="title" idx="4294967295"/>
          </p:nvPr>
        </p:nvSpPr>
        <p:spPr>
          <a:xfrm>
            <a:off x="636900" y="12603"/>
            <a:ext cx="6704700" cy="4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solidFill>
                  <a:srgbClr val="FF6F00"/>
                </a:solidFill>
                <a:latin typeface="Google Sans Medium"/>
                <a:ea typeface="Google Sans Medium"/>
                <a:cs typeface="Google Sans Medium"/>
                <a:sym typeface="Google Sans Medium"/>
              </a:rPr>
              <a:t>Creating a layer</a:t>
            </a:r>
            <a:endParaRPr sz="3400">
              <a:solidFill>
                <a:srgbClr val="FF6F00"/>
              </a:solidFill>
              <a:latin typeface="Google Sans Medium"/>
              <a:ea typeface="Google Sans Medium"/>
              <a:cs typeface="Google Sans Medium"/>
              <a:sym typeface="Google Sans Medium"/>
            </a:endParaRPr>
          </a:p>
          <a:p>
            <a:pPr marL="0" lvl="0" indent="0" algn="l" rtl="0">
              <a:spcBef>
                <a:spcPts val="0"/>
              </a:spcBef>
              <a:spcAft>
                <a:spcPts val="0"/>
              </a:spcAft>
              <a:buNone/>
            </a:pPr>
            <a:endParaRPr sz="3400">
              <a:solidFill>
                <a:srgbClr val="FF6F00"/>
              </a:solidFill>
              <a:latin typeface="Google Sans Medium"/>
              <a:ea typeface="Google Sans Medium"/>
              <a:cs typeface="Google Sans Medium"/>
              <a:sym typeface="Google Sans Medium"/>
            </a:endParaRPr>
          </a:p>
          <a:p>
            <a:pPr marL="0" lvl="0" indent="0" algn="l" rtl="0">
              <a:spcBef>
                <a:spcPts val="0"/>
              </a:spcBef>
              <a:spcAft>
                <a:spcPts val="0"/>
              </a:spcAft>
              <a:buNone/>
            </a:pPr>
            <a:endParaRPr>
              <a:solidFill>
                <a:srgbClr val="F6B26B"/>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16"/>
          <p:cNvSpPr txBox="1">
            <a:spLocks noGrp="1"/>
          </p:cNvSpPr>
          <p:nvPr>
            <p:ph type="subTitle" idx="1"/>
          </p:nvPr>
        </p:nvSpPr>
        <p:spPr>
          <a:xfrm>
            <a:off x="636900" y="683525"/>
            <a:ext cx="7835700" cy="362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50">
                <a:solidFill>
                  <a:srgbClr val="569CD6"/>
                </a:solidFill>
                <a:highlight>
                  <a:srgbClr val="1E1E1E"/>
                </a:highlight>
              </a:rPr>
              <a:t>class</a:t>
            </a:r>
            <a:r>
              <a:rPr lang="en" sz="1450">
                <a:solidFill>
                  <a:srgbClr val="D4D4D4"/>
                </a:solidFill>
                <a:highlight>
                  <a:srgbClr val="1E1E1E"/>
                </a:highlight>
              </a:rPr>
              <a:t> </a:t>
            </a:r>
            <a:r>
              <a:rPr lang="en" sz="1450">
                <a:solidFill>
                  <a:srgbClr val="4EC9B0"/>
                </a:solidFill>
                <a:highlight>
                  <a:srgbClr val="1E1E1E"/>
                </a:highlight>
              </a:rPr>
              <a:t>SequentialModule</a:t>
            </a:r>
            <a:r>
              <a:rPr lang="en" sz="1450">
                <a:solidFill>
                  <a:srgbClr val="D4D4D4"/>
                </a:solidFill>
                <a:highlight>
                  <a:srgbClr val="1E1E1E"/>
                </a:highlight>
              </a:rPr>
              <a:t>(</a:t>
            </a:r>
            <a:r>
              <a:rPr lang="en" sz="1450">
                <a:solidFill>
                  <a:srgbClr val="4EC9B0"/>
                </a:solidFill>
                <a:highlight>
                  <a:srgbClr val="1E1E1E"/>
                </a:highlight>
              </a:rPr>
              <a:t>tf</a:t>
            </a:r>
            <a:r>
              <a:rPr lang="en" sz="1450">
                <a:solidFill>
                  <a:srgbClr val="D4D4D4"/>
                </a:solidFill>
                <a:highlight>
                  <a:srgbClr val="1E1E1E"/>
                </a:highlight>
              </a:rPr>
              <a:t>.</a:t>
            </a:r>
            <a:r>
              <a:rPr lang="en" sz="1450">
                <a:solidFill>
                  <a:srgbClr val="4EC9B0"/>
                </a:solidFill>
                <a:highlight>
                  <a:srgbClr val="1E1E1E"/>
                </a:highlight>
              </a:rPr>
              <a:t>Module</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569CD6"/>
                </a:solidFill>
                <a:highlight>
                  <a:srgbClr val="1E1E1E"/>
                </a:highlight>
              </a:rPr>
              <a:t>def</a:t>
            </a:r>
            <a:r>
              <a:rPr lang="en" sz="1450">
                <a:solidFill>
                  <a:srgbClr val="D4D4D4"/>
                </a:solidFill>
                <a:highlight>
                  <a:srgbClr val="1E1E1E"/>
                </a:highlight>
              </a:rPr>
              <a:t> </a:t>
            </a:r>
            <a:r>
              <a:rPr lang="en" sz="1450">
                <a:solidFill>
                  <a:srgbClr val="DCDCAA"/>
                </a:solidFill>
                <a:highlight>
                  <a:srgbClr val="1E1E1E"/>
                </a:highlight>
              </a:rPr>
              <a:t>__init__</a:t>
            </a:r>
            <a:r>
              <a:rPr lang="en" sz="1450">
                <a:solidFill>
                  <a:srgbClr val="D4D4D4"/>
                </a:solidFill>
                <a:highlight>
                  <a:srgbClr val="1E1E1E"/>
                </a:highlight>
              </a:rPr>
              <a:t>(</a:t>
            </a:r>
            <a:r>
              <a:rPr lang="en" sz="1450">
                <a:solidFill>
                  <a:srgbClr val="9CDCFE"/>
                </a:solidFill>
                <a:highlight>
                  <a:srgbClr val="1E1E1E"/>
                </a:highlight>
              </a:rPr>
              <a:t>self</a:t>
            </a:r>
            <a:r>
              <a:rPr lang="en" sz="1450">
                <a:solidFill>
                  <a:srgbClr val="D4D4D4"/>
                </a:solidFill>
                <a:highlight>
                  <a:srgbClr val="1E1E1E"/>
                </a:highlight>
              </a:rPr>
              <a:t>, </a:t>
            </a:r>
            <a:r>
              <a:rPr lang="en" sz="1450">
                <a:solidFill>
                  <a:srgbClr val="9CDCFE"/>
                </a:solidFill>
                <a:highlight>
                  <a:srgbClr val="1E1E1E"/>
                </a:highlight>
              </a:rPr>
              <a:t>name</a:t>
            </a:r>
            <a:r>
              <a:rPr lang="en" sz="1450">
                <a:solidFill>
                  <a:srgbClr val="D4D4D4"/>
                </a:solidFill>
                <a:highlight>
                  <a:srgbClr val="1E1E1E"/>
                </a:highlight>
              </a:rPr>
              <a:t>=</a:t>
            </a:r>
            <a:r>
              <a:rPr lang="en" sz="1450">
                <a:solidFill>
                  <a:srgbClr val="569CD6"/>
                </a:solidFill>
                <a:highlight>
                  <a:srgbClr val="1E1E1E"/>
                </a:highlight>
              </a:rPr>
              <a:t>None</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4EC9B0"/>
                </a:solidFill>
                <a:highlight>
                  <a:srgbClr val="1E1E1E"/>
                </a:highlight>
              </a:rPr>
              <a:t>super</a:t>
            </a:r>
            <a:r>
              <a:rPr lang="en" sz="1450">
                <a:solidFill>
                  <a:srgbClr val="D4D4D4"/>
                </a:solidFill>
                <a:highlight>
                  <a:srgbClr val="1E1E1E"/>
                </a:highlight>
              </a:rPr>
              <a:t>().</a:t>
            </a:r>
            <a:r>
              <a:rPr lang="en" sz="1450">
                <a:solidFill>
                  <a:srgbClr val="DCDCAA"/>
                </a:solidFill>
                <a:highlight>
                  <a:srgbClr val="1E1E1E"/>
                </a:highlight>
              </a:rPr>
              <a:t>__init__</a:t>
            </a:r>
            <a:r>
              <a:rPr lang="en" sz="1450">
                <a:solidFill>
                  <a:srgbClr val="D4D4D4"/>
                </a:solidFill>
                <a:highlight>
                  <a:srgbClr val="1E1E1E"/>
                </a:highlight>
              </a:rPr>
              <a:t>(</a:t>
            </a:r>
            <a:r>
              <a:rPr lang="en" sz="1450">
                <a:solidFill>
                  <a:srgbClr val="9CDCFE"/>
                </a:solidFill>
                <a:highlight>
                  <a:srgbClr val="1E1E1E"/>
                </a:highlight>
              </a:rPr>
              <a:t>name</a:t>
            </a:r>
            <a:r>
              <a:rPr lang="en" sz="1450">
                <a:solidFill>
                  <a:srgbClr val="D4D4D4"/>
                </a:solidFill>
                <a:highlight>
                  <a:srgbClr val="1E1E1E"/>
                </a:highlight>
              </a:rPr>
              <a:t>=name)</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569CD6"/>
                </a:solidFill>
                <a:highlight>
                  <a:srgbClr val="1E1E1E"/>
                </a:highlight>
              </a:rPr>
              <a:t>self</a:t>
            </a:r>
            <a:r>
              <a:rPr lang="en" sz="1450">
                <a:solidFill>
                  <a:srgbClr val="D4D4D4"/>
                </a:solidFill>
                <a:highlight>
                  <a:srgbClr val="1E1E1E"/>
                </a:highlight>
              </a:rPr>
              <a:t>.dense_1 = Dense(</a:t>
            </a:r>
            <a:r>
              <a:rPr lang="en" sz="1450">
                <a:solidFill>
                  <a:srgbClr val="9CDCFE"/>
                </a:solidFill>
                <a:highlight>
                  <a:srgbClr val="1E1E1E"/>
                </a:highlight>
              </a:rPr>
              <a:t>in_features</a:t>
            </a:r>
            <a:r>
              <a:rPr lang="en" sz="1450">
                <a:solidFill>
                  <a:srgbClr val="D4D4D4"/>
                </a:solidFill>
                <a:highlight>
                  <a:srgbClr val="1E1E1E"/>
                </a:highlight>
              </a:rPr>
              <a:t>=</a:t>
            </a:r>
            <a:r>
              <a:rPr lang="en" sz="1450">
                <a:solidFill>
                  <a:srgbClr val="B5CEA8"/>
                </a:solidFill>
                <a:highlight>
                  <a:srgbClr val="1E1E1E"/>
                </a:highlight>
              </a:rPr>
              <a:t>3</a:t>
            </a:r>
            <a:r>
              <a:rPr lang="en" sz="1450">
                <a:solidFill>
                  <a:srgbClr val="D4D4D4"/>
                </a:solidFill>
                <a:highlight>
                  <a:srgbClr val="1E1E1E"/>
                </a:highlight>
              </a:rPr>
              <a:t>, </a:t>
            </a:r>
            <a:r>
              <a:rPr lang="en" sz="1450">
                <a:solidFill>
                  <a:srgbClr val="9CDCFE"/>
                </a:solidFill>
                <a:highlight>
                  <a:srgbClr val="1E1E1E"/>
                </a:highlight>
              </a:rPr>
              <a:t>out_features</a:t>
            </a:r>
            <a:r>
              <a:rPr lang="en" sz="1450">
                <a:solidFill>
                  <a:srgbClr val="D4D4D4"/>
                </a:solidFill>
                <a:highlight>
                  <a:srgbClr val="1E1E1E"/>
                </a:highlight>
              </a:rPr>
              <a:t>=</a:t>
            </a:r>
            <a:r>
              <a:rPr lang="en" sz="1450">
                <a:solidFill>
                  <a:srgbClr val="B5CEA8"/>
                </a:solidFill>
                <a:highlight>
                  <a:srgbClr val="1E1E1E"/>
                </a:highlight>
              </a:rPr>
              <a:t>3</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569CD6"/>
                </a:solidFill>
                <a:highlight>
                  <a:srgbClr val="1E1E1E"/>
                </a:highlight>
              </a:rPr>
              <a:t>self</a:t>
            </a:r>
            <a:r>
              <a:rPr lang="en" sz="1450">
                <a:solidFill>
                  <a:srgbClr val="D4D4D4"/>
                </a:solidFill>
                <a:highlight>
                  <a:srgbClr val="1E1E1E"/>
                </a:highlight>
              </a:rPr>
              <a:t>.dense_2 = Dense(</a:t>
            </a:r>
            <a:r>
              <a:rPr lang="en" sz="1450">
                <a:solidFill>
                  <a:srgbClr val="9CDCFE"/>
                </a:solidFill>
                <a:highlight>
                  <a:srgbClr val="1E1E1E"/>
                </a:highlight>
              </a:rPr>
              <a:t>in_features</a:t>
            </a:r>
            <a:r>
              <a:rPr lang="en" sz="1450">
                <a:solidFill>
                  <a:srgbClr val="D4D4D4"/>
                </a:solidFill>
                <a:highlight>
                  <a:srgbClr val="1E1E1E"/>
                </a:highlight>
              </a:rPr>
              <a:t>=</a:t>
            </a:r>
            <a:r>
              <a:rPr lang="en" sz="1450">
                <a:solidFill>
                  <a:srgbClr val="B5CEA8"/>
                </a:solidFill>
                <a:highlight>
                  <a:srgbClr val="1E1E1E"/>
                </a:highlight>
              </a:rPr>
              <a:t>3</a:t>
            </a:r>
            <a:r>
              <a:rPr lang="en" sz="1450">
                <a:solidFill>
                  <a:srgbClr val="D4D4D4"/>
                </a:solidFill>
                <a:highlight>
                  <a:srgbClr val="1E1E1E"/>
                </a:highlight>
              </a:rPr>
              <a:t>, </a:t>
            </a:r>
            <a:r>
              <a:rPr lang="en" sz="1450">
                <a:solidFill>
                  <a:srgbClr val="9CDCFE"/>
                </a:solidFill>
                <a:highlight>
                  <a:srgbClr val="1E1E1E"/>
                </a:highlight>
              </a:rPr>
              <a:t>out_features</a:t>
            </a:r>
            <a:r>
              <a:rPr lang="en" sz="1450">
                <a:solidFill>
                  <a:srgbClr val="D4D4D4"/>
                </a:solidFill>
                <a:highlight>
                  <a:srgbClr val="1E1E1E"/>
                </a:highlight>
              </a:rPr>
              <a:t>=</a:t>
            </a:r>
            <a:r>
              <a:rPr lang="en" sz="1450">
                <a:solidFill>
                  <a:srgbClr val="B5CEA8"/>
                </a:solidFill>
                <a:highlight>
                  <a:srgbClr val="1E1E1E"/>
                </a:highlight>
              </a:rPr>
              <a:t>2</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569CD6"/>
                </a:solidFill>
                <a:highlight>
                  <a:srgbClr val="1E1E1E"/>
                </a:highlight>
              </a:rPr>
              <a:t>def</a:t>
            </a:r>
            <a:r>
              <a:rPr lang="en" sz="1450">
                <a:solidFill>
                  <a:srgbClr val="D4D4D4"/>
                </a:solidFill>
                <a:highlight>
                  <a:srgbClr val="1E1E1E"/>
                </a:highlight>
              </a:rPr>
              <a:t> </a:t>
            </a:r>
            <a:r>
              <a:rPr lang="en" sz="1450">
                <a:solidFill>
                  <a:srgbClr val="DCDCAA"/>
                </a:solidFill>
                <a:highlight>
                  <a:srgbClr val="1E1E1E"/>
                </a:highlight>
              </a:rPr>
              <a:t>__call__</a:t>
            </a:r>
            <a:r>
              <a:rPr lang="en" sz="1450">
                <a:solidFill>
                  <a:srgbClr val="D4D4D4"/>
                </a:solidFill>
                <a:highlight>
                  <a:srgbClr val="1E1E1E"/>
                </a:highlight>
              </a:rPr>
              <a:t>(</a:t>
            </a:r>
            <a:r>
              <a:rPr lang="en" sz="1450">
                <a:solidFill>
                  <a:srgbClr val="9CDCFE"/>
                </a:solidFill>
                <a:highlight>
                  <a:srgbClr val="1E1E1E"/>
                </a:highlight>
              </a:rPr>
              <a:t>self</a:t>
            </a:r>
            <a:r>
              <a:rPr lang="en" sz="1450">
                <a:solidFill>
                  <a:srgbClr val="D4D4D4"/>
                </a:solidFill>
                <a:highlight>
                  <a:srgbClr val="1E1E1E"/>
                </a:highlight>
              </a:rPr>
              <a:t>, </a:t>
            </a:r>
            <a:r>
              <a:rPr lang="en" sz="1450">
                <a:solidFill>
                  <a:srgbClr val="9CDCFE"/>
                </a:solidFill>
                <a:highlight>
                  <a:srgbClr val="1E1E1E"/>
                </a:highlight>
              </a:rPr>
              <a:t>x</a:t>
            </a:r>
            <a:r>
              <a:rPr lang="en" sz="1450">
                <a:solidFill>
                  <a:srgbClr val="D4D4D4"/>
                </a:solidFill>
                <a:highlight>
                  <a:srgbClr val="1E1E1E"/>
                </a:highlight>
              </a:rPr>
              <a:t>):</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r = </a:t>
            </a:r>
            <a:r>
              <a:rPr lang="en" sz="1450">
                <a:solidFill>
                  <a:srgbClr val="569CD6"/>
                </a:solidFill>
                <a:highlight>
                  <a:srgbClr val="1E1E1E"/>
                </a:highlight>
              </a:rPr>
              <a:t>self</a:t>
            </a:r>
            <a:r>
              <a:rPr lang="en" sz="1450">
                <a:solidFill>
                  <a:srgbClr val="D4D4D4"/>
                </a:solidFill>
                <a:highlight>
                  <a:srgbClr val="1E1E1E"/>
                </a:highlight>
              </a:rPr>
              <a:t>.dense_1(x)</a:t>
            </a:r>
            <a:endParaRPr sz="1450">
              <a:solidFill>
                <a:srgbClr val="D4D4D4"/>
              </a:solidFill>
              <a:highlight>
                <a:srgbClr val="1E1E1E"/>
              </a:highlight>
            </a:endParaRPr>
          </a:p>
          <a:p>
            <a:pPr marL="0" lvl="0" indent="0" algn="l" rtl="0">
              <a:lnSpc>
                <a:spcPct val="150000"/>
              </a:lnSpc>
              <a:spcBef>
                <a:spcPts val="0"/>
              </a:spcBef>
              <a:spcAft>
                <a:spcPts val="0"/>
              </a:spcAft>
              <a:buNone/>
            </a:pPr>
            <a:r>
              <a:rPr lang="en" sz="1450">
                <a:solidFill>
                  <a:srgbClr val="D4D4D4"/>
                </a:solidFill>
                <a:highlight>
                  <a:srgbClr val="1E1E1E"/>
                </a:highlight>
              </a:rPr>
              <a:t>   </a:t>
            </a:r>
            <a:r>
              <a:rPr lang="en" sz="1450">
                <a:solidFill>
                  <a:srgbClr val="C586C0"/>
                </a:solidFill>
                <a:highlight>
                  <a:srgbClr val="1E1E1E"/>
                </a:highlight>
              </a:rPr>
              <a:t>return</a:t>
            </a:r>
            <a:r>
              <a:rPr lang="en" sz="1450">
                <a:solidFill>
                  <a:srgbClr val="D4D4D4"/>
                </a:solidFill>
                <a:highlight>
                  <a:srgbClr val="1E1E1E"/>
                </a:highlight>
              </a:rPr>
              <a:t> </a:t>
            </a:r>
            <a:r>
              <a:rPr lang="en" sz="1450">
                <a:solidFill>
                  <a:srgbClr val="569CD6"/>
                </a:solidFill>
                <a:highlight>
                  <a:srgbClr val="1E1E1E"/>
                </a:highlight>
              </a:rPr>
              <a:t>self</a:t>
            </a:r>
            <a:r>
              <a:rPr lang="en" sz="1450">
                <a:solidFill>
                  <a:srgbClr val="D4D4D4"/>
                </a:solidFill>
                <a:highlight>
                  <a:srgbClr val="1E1E1E"/>
                </a:highlight>
              </a:rPr>
              <a:t>.dense_2(r)</a:t>
            </a: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50000"/>
              </a:lnSpc>
              <a:spcBef>
                <a:spcPts val="0"/>
              </a:spcBef>
              <a:spcAft>
                <a:spcPts val="0"/>
              </a:spcAft>
              <a:buNone/>
            </a:pPr>
            <a:endParaRPr sz="1450">
              <a:solidFill>
                <a:srgbClr val="D4D4D4"/>
              </a:solidFill>
              <a:highlight>
                <a:srgbClr val="1E1E1E"/>
              </a:highlight>
            </a:endParaRPr>
          </a:p>
          <a:p>
            <a:pPr marL="0" lvl="0" indent="0" algn="l" rtl="0">
              <a:lnSpc>
                <a:spcPct val="110000"/>
              </a:lnSpc>
              <a:spcBef>
                <a:spcPts val="0"/>
              </a:spcBef>
              <a:spcAft>
                <a:spcPts val="0"/>
              </a:spcAft>
              <a:buNone/>
            </a:pPr>
            <a:endParaRPr sz="1450">
              <a:solidFill>
                <a:srgbClr val="6A9955"/>
              </a:solidFill>
              <a:highlight>
                <a:srgbClr val="1E1E1E"/>
              </a:highlight>
            </a:endParaRPr>
          </a:p>
        </p:txBody>
      </p:sp>
      <p:sp>
        <p:nvSpPr>
          <p:cNvPr id="1387" name="Google Shape;1387;p1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
        <p:nvSpPr>
          <p:cNvPr id="1388" name="Google Shape;1388;p116"/>
          <p:cNvSpPr txBox="1">
            <a:spLocks noGrp="1"/>
          </p:cNvSpPr>
          <p:nvPr>
            <p:ph type="title" idx="4294967295"/>
          </p:nvPr>
        </p:nvSpPr>
        <p:spPr>
          <a:xfrm>
            <a:off x="636900" y="12603"/>
            <a:ext cx="6704700" cy="708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400">
                <a:solidFill>
                  <a:srgbClr val="FF6F00"/>
                </a:solidFill>
                <a:latin typeface="Google Sans Medium"/>
                <a:ea typeface="Google Sans Medium"/>
                <a:cs typeface="Google Sans Medium"/>
                <a:sym typeface="Google Sans Medium"/>
              </a:rPr>
              <a:t>Creating a multilayer model</a:t>
            </a:r>
            <a:endParaRPr sz="3400">
              <a:solidFill>
                <a:srgbClr val="FF6F00"/>
              </a:solidFill>
              <a:latin typeface="Google Sans Medium"/>
              <a:ea typeface="Google Sans Medium"/>
              <a:cs typeface="Google Sans Medium"/>
              <a:sym typeface="Google Sans Medium"/>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17"/>
          <p:cNvSpPr txBox="1">
            <a:spLocks noGrp="1"/>
          </p:cNvSpPr>
          <p:nvPr>
            <p:ph type="title"/>
          </p:nvPr>
        </p:nvSpPr>
        <p:spPr>
          <a:xfrm>
            <a:off x="739450" y="767820"/>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94" name="Google Shape;1394;p117"/>
          <p:cNvSpPr txBox="1">
            <a:spLocks noGrp="1"/>
          </p:cNvSpPr>
          <p:nvPr>
            <p:ph type="subTitle" idx="1"/>
          </p:nvPr>
        </p:nvSpPr>
        <p:spPr>
          <a:xfrm>
            <a:off x="739450" y="1386600"/>
            <a:ext cx="5211600" cy="581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endParaRPr/>
          </a:p>
        </p:txBody>
      </p:sp>
      <p:sp>
        <p:nvSpPr>
          <p:cNvPr id="1395" name="Google Shape;1395;p117"/>
          <p:cNvSpPr txBox="1">
            <a:spLocks noGrp="1"/>
          </p:cNvSpPr>
          <p:nvPr>
            <p:ph type="subTitle" idx="2"/>
          </p:nvPr>
        </p:nvSpPr>
        <p:spPr>
          <a:xfrm>
            <a:off x="739450" y="2233575"/>
            <a:ext cx="4367700" cy="1573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96" name="Google Shape;1396;p117"/>
          <p:cNvPicPr preferRelativeResize="0"/>
          <p:nvPr/>
        </p:nvPicPr>
        <p:blipFill rotWithShape="1">
          <a:blip r:embed="rId3">
            <a:alphaModFix/>
          </a:blip>
          <a:srcRect/>
          <a:stretch/>
        </p:blipFill>
        <p:spPr>
          <a:xfrm>
            <a:off x="2" y="-57856"/>
            <a:ext cx="9144000" cy="475404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118"/>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Saving: Two ways</a:t>
            </a:r>
            <a:endParaRPr/>
          </a:p>
        </p:txBody>
      </p:sp>
      <p:sp>
        <p:nvSpPr>
          <p:cNvPr id="1402" name="Google Shape;1402;p118"/>
          <p:cNvSpPr txBox="1">
            <a:spLocks noGrp="1"/>
          </p:cNvSpPr>
          <p:nvPr>
            <p:ph type="subTitle" idx="2"/>
          </p:nvPr>
        </p:nvSpPr>
        <p:spPr>
          <a:xfrm>
            <a:off x="739450" y="1485000"/>
            <a:ext cx="8281800" cy="33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Variables: All the weights in your models + some metadata</a:t>
            </a:r>
            <a:endParaRPr sz="1800" b="1">
              <a:latin typeface="Roboto Mono"/>
              <a:ea typeface="Roboto Mono"/>
              <a:cs typeface="Roboto Mono"/>
              <a:sym typeface="Roboto Mono"/>
            </a:endParaRPr>
          </a:p>
          <a:p>
            <a:pPr marL="0" lvl="0" indent="0" algn="l" rtl="0">
              <a:spcBef>
                <a:spcPts val="1200"/>
              </a:spcBef>
              <a:spcAft>
                <a:spcPts val="0"/>
              </a:spcAft>
              <a:buNone/>
            </a:pPr>
            <a:endParaRPr sz="700" b="1">
              <a:latin typeface="Roboto Mono"/>
              <a:ea typeface="Roboto Mono"/>
              <a:cs typeface="Roboto Mono"/>
              <a:sym typeface="Roboto Mono"/>
            </a:endParaRPr>
          </a:p>
          <a:p>
            <a:pPr marL="0" lvl="0" indent="0" algn="l" rtl="0">
              <a:spcBef>
                <a:spcPts val="0"/>
              </a:spcBef>
              <a:spcAft>
                <a:spcPts val="0"/>
              </a:spcAft>
              <a:buNone/>
            </a:pPr>
            <a:r>
              <a:rPr lang="en" sz="1800" b="1">
                <a:latin typeface="Roboto Mono"/>
                <a:ea typeface="Roboto Mono"/>
                <a:cs typeface="Roboto Mono"/>
                <a:sym typeface="Roboto Mono"/>
              </a:rPr>
              <a:t>checkpoint = tf.train.Checkpoint(model=my_model)</a:t>
            </a:r>
            <a:endParaRPr sz="1800" b="1">
              <a:latin typeface="Roboto Mono"/>
              <a:ea typeface="Roboto Mono"/>
              <a:cs typeface="Roboto Mono"/>
              <a:sym typeface="Roboto Mono"/>
            </a:endParaRPr>
          </a:p>
          <a:p>
            <a:pPr marL="0" lvl="0" indent="0" algn="l" rtl="0">
              <a:spcBef>
                <a:spcPts val="0"/>
              </a:spcBef>
              <a:spcAft>
                <a:spcPts val="0"/>
              </a:spcAft>
              <a:buNone/>
            </a:pPr>
            <a:r>
              <a:rPr lang="en" sz="1800" b="1">
                <a:latin typeface="Roboto Mono"/>
                <a:ea typeface="Roboto Mono"/>
                <a:cs typeface="Roboto Mono"/>
                <a:sym typeface="Roboto Mono"/>
              </a:rPr>
              <a:t>checkpoint.write(chkp_path)</a:t>
            </a:r>
            <a:endParaRPr sz="1800" b="1">
              <a:latin typeface="Roboto Mono"/>
              <a:ea typeface="Roboto Mono"/>
              <a:cs typeface="Roboto Mono"/>
              <a:sym typeface="Roboto Mono"/>
            </a:endParaRPr>
          </a:p>
          <a:p>
            <a:pPr marL="0" lvl="0" indent="0" algn="l" rtl="0">
              <a:spcBef>
                <a:spcPts val="0"/>
              </a:spcBef>
              <a:spcAft>
                <a:spcPts val="0"/>
              </a:spcAft>
              <a:buNone/>
            </a:pPr>
            <a:endParaRPr sz="1800" b="1">
              <a:latin typeface="Roboto Mono"/>
              <a:ea typeface="Roboto Mono"/>
              <a:cs typeface="Roboto Mono"/>
              <a:sym typeface="Roboto Mono"/>
            </a:endParaRPr>
          </a:p>
          <a:p>
            <a:pPr marL="457200" lvl="0" indent="-342900" algn="l" rtl="0">
              <a:spcBef>
                <a:spcPts val="0"/>
              </a:spcBef>
              <a:spcAft>
                <a:spcPts val="0"/>
              </a:spcAft>
              <a:buClr>
                <a:srgbClr val="999999"/>
              </a:buClr>
              <a:buSzPts val="1800"/>
              <a:buChar char="●"/>
            </a:pPr>
            <a:r>
              <a:rPr lang="en" sz="1800">
                <a:solidFill>
                  <a:srgbClr val="999999"/>
                </a:solidFill>
              </a:rPr>
              <a:t>Graph: Run this without the original source, you also need to save the graph + weights (this is a preview of the next section!)</a:t>
            </a:r>
            <a:endParaRPr sz="1800">
              <a:solidFill>
                <a:srgbClr val="999999"/>
              </a:solidFill>
            </a:endParaRPr>
          </a:p>
          <a:p>
            <a:pPr marL="0" lvl="0" indent="0" algn="l" rtl="0">
              <a:spcBef>
                <a:spcPts val="1200"/>
              </a:spcBef>
              <a:spcAft>
                <a:spcPts val="0"/>
              </a:spcAft>
              <a:buNone/>
            </a:pPr>
            <a:r>
              <a:rPr lang="en" sz="1800" b="1">
                <a:solidFill>
                  <a:srgbClr val="999999"/>
                </a:solidFill>
                <a:latin typeface="Roboto Mono"/>
                <a:ea typeface="Roboto Mono"/>
                <a:cs typeface="Roboto Mono"/>
                <a:sym typeface="Roboto Mono"/>
              </a:rPr>
              <a:t>tf.saved_model.save(a_function, "the_saved_model")</a:t>
            </a:r>
            <a:endParaRPr sz="1800" b="1">
              <a:solidFill>
                <a:srgbClr val="999999"/>
              </a:solidFill>
              <a:latin typeface="Roboto Mono"/>
              <a:ea typeface="Roboto Mono"/>
              <a:cs typeface="Roboto Mono"/>
              <a:sym typeface="Roboto Mono"/>
            </a:endParaRPr>
          </a:p>
          <a:p>
            <a:pPr marL="0" lvl="0" indent="0" algn="l" rtl="0">
              <a:spcBef>
                <a:spcPts val="1200"/>
              </a:spcBef>
              <a:spcAft>
                <a:spcPts val="0"/>
              </a:spcAft>
              <a:buNone/>
            </a:pPr>
            <a:endParaRPr sz="1800"/>
          </a:p>
          <a:p>
            <a:pPr marL="0" lvl="0" indent="0" algn="l" rtl="0">
              <a:spcBef>
                <a:spcPts val="1200"/>
              </a:spcBef>
              <a:spcAft>
                <a:spcPts val="1200"/>
              </a:spcAft>
              <a:buNone/>
            </a:pPr>
            <a:endParaRPr sz="1800"/>
          </a:p>
        </p:txBody>
      </p:sp>
      <p:sp>
        <p:nvSpPr>
          <p:cNvPr id="1403" name="Google Shape;1403;p1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19"/>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Keras layers are modules</a:t>
            </a:r>
            <a:endParaRPr/>
          </a:p>
        </p:txBody>
      </p:sp>
      <p:sp>
        <p:nvSpPr>
          <p:cNvPr id="1409" name="Google Shape;1409;p119"/>
          <p:cNvSpPr txBox="1">
            <a:spLocks noGrp="1"/>
          </p:cNvSpPr>
          <p:nvPr>
            <p:ph type="subTitle" idx="2"/>
          </p:nvPr>
        </p:nvSpPr>
        <p:spPr>
          <a:xfrm>
            <a:off x="739450" y="1485008"/>
            <a:ext cx="7281900" cy="1573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a:t>tf.Module is the base class for collecting variables, saving them, checkpointing them.</a:t>
            </a:r>
            <a:endParaRPr sz="1800"/>
          </a:p>
        </p:txBody>
      </p:sp>
      <p:sp>
        <p:nvSpPr>
          <p:cNvPr id="1410" name="Google Shape;1410;p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p12">
            <a:extLst>
              <a:ext uri="{FF2B5EF4-FFF2-40B4-BE49-F238E27FC236}">
                <a16:creationId xmlns:a16="http://schemas.microsoft.com/office/drawing/2014/main" id="{341F6404-C8FB-49E0-A322-A3A155A4C0BC}"/>
              </a:ext>
            </a:extLst>
          </p:cNvPr>
          <p:cNvSpPr txBox="1">
            <a:spLocks noGrp="1"/>
          </p:cNvSpPr>
          <p:nvPr>
            <p:ph type="title"/>
          </p:nvPr>
        </p:nvSpPr>
        <p:spPr>
          <a:xfrm>
            <a:off x="640198" y="1615158"/>
            <a:ext cx="4310700" cy="861900"/>
          </a:xfrm>
          <a:prstGeom prst="rect">
            <a:avLst/>
          </a:prstGeom>
        </p:spPr>
        <p:txBody>
          <a:bodyPr spcFirstLastPara="1" wrap="square" lIns="137150" tIns="0" rIns="137150" bIns="0" anchor="ctr" anchorCtr="0">
            <a:spAutoFit/>
          </a:bodyPr>
          <a:lstStyle/>
          <a:p>
            <a:pPr marL="0" lvl="0" indent="0" algn="l" rtl="0">
              <a:spcBef>
                <a:spcPts val="0"/>
              </a:spcBef>
              <a:spcAft>
                <a:spcPts val="0"/>
              </a:spcAft>
              <a:buNone/>
            </a:pPr>
            <a:r>
              <a:rPr lang="en" dirty="0"/>
              <a:t>What even is Machine Learning?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 name="Google Shape;120;p12">
            <a:extLst>
              <a:ext uri="{FF2B5EF4-FFF2-40B4-BE49-F238E27FC236}">
                <a16:creationId xmlns:a16="http://schemas.microsoft.com/office/drawing/2014/main" id="{D1D054E2-3132-4E68-8FA0-2C82261453FE}"/>
              </a:ext>
            </a:extLst>
          </p:cNvPr>
          <p:cNvSpPr txBox="1">
            <a:spLocks/>
          </p:cNvSpPr>
          <p:nvPr/>
        </p:nvSpPr>
        <p:spPr>
          <a:xfrm>
            <a:off x="640198" y="2684058"/>
            <a:ext cx="4310700" cy="2307600"/>
          </a:xfrm>
          <a:prstGeom prst="rect">
            <a:avLst/>
          </a:prstGeom>
          <a:noFill/>
          <a:ln>
            <a:noFill/>
          </a:ln>
        </p:spPr>
        <p:txBody>
          <a:bodyPr spcFirstLastPara="1" wrap="square" lIns="137150" tIns="0" rIns="137150" bIns="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pPr marL="0" indent="0">
              <a:spcAft>
                <a:spcPts val="1000"/>
              </a:spcAft>
            </a:pPr>
            <a:r>
              <a:rPr lang="en-US"/>
              <a:t>Machine Learning is the process of building models that can understand &amp; predict patterns in text, numeric or visual data. </a:t>
            </a:r>
            <a:endParaRPr lang="en-US" dirty="0"/>
          </a:p>
        </p:txBody>
      </p:sp>
      <p:pic>
        <p:nvPicPr>
          <p:cNvPr id="1026" name="Picture 2" descr="Wait… What Does That Mean?? – The Daily Chomp">
            <a:extLst>
              <a:ext uri="{FF2B5EF4-FFF2-40B4-BE49-F238E27FC236}">
                <a16:creationId xmlns:a16="http://schemas.microsoft.com/office/drawing/2014/main" id="{3E33095C-9A54-44B3-98C0-D01EDFFF0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1503" y="1861457"/>
            <a:ext cx="2786842" cy="27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773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20"/>
          <p:cNvSpPr txBox="1">
            <a:spLocks noGrp="1"/>
          </p:cNvSpPr>
          <p:nvPr>
            <p:ph type="title"/>
          </p:nvPr>
        </p:nvSpPr>
        <p:spPr>
          <a:xfrm>
            <a:off x="739450" y="628853"/>
            <a:ext cx="6704700" cy="45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Checkpoint!</a:t>
            </a:r>
            <a:endParaRPr/>
          </a:p>
        </p:txBody>
      </p:sp>
      <p:sp>
        <p:nvSpPr>
          <p:cNvPr id="1416" name="Google Shape;1416;p120"/>
          <p:cNvSpPr txBox="1">
            <a:spLocks noGrp="1"/>
          </p:cNvSpPr>
          <p:nvPr>
            <p:ph type="subTitle" idx="2"/>
          </p:nvPr>
        </p:nvSpPr>
        <p:spPr>
          <a:xfrm>
            <a:off x="739450" y="1485008"/>
            <a:ext cx="7281900" cy="157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We have tensors</a:t>
            </a:r>
            <a:endParaRPr sz="1800"/>
          </a:p>
          <a:p>
            <a:pPr marL="457200" lvl="0" indent="-342900" algn="l" rtl="0">
              <a:spcBef>
                <a:spcPts val="0"/>
              </a:spcBef>
              <a:spcAft>
                <a:spcPts val="0"/>
              </a:spcAft>
              <a:buSzPts val="1800"/>
              <a:buChar char="●"/>
            </a:pPr>
            <a:r>
              <a:rPr lang="en" sz="1800"/>
              <a:t>We have variables</a:t>
            </a:r>
            <a:endParaRPr sz="1800"/>
          </a:p>
          <a:p>
            <a:pPr marL="457200" lvl="0" indent="-342900" algn="l" rtl="0">
              <a:spcBef>
                <a:spcPts val="0"/>
              </a:spcBef>
              <a:spcAft>
                <a:spcPts val="0"/>
              </a:spcAft>
              <a:buSzPts val="1800"/>
              <a:buChar char="●"/>
            </a:pPr>
            <a:r>
              <a:rPr lang="en" sz="1800"/>
              <a:t>You can do the forward pass of a network</a:t>
            </a:r>
            <a:endParaRPr sz="1800"/>
          </a:p>
          <a:p>
            <a:pPr marL="457200" lvl="0" indent="-342900" algn="l" rtl="0">
              <a:spcBef>
                <a:spcPts val="0"/>
              </a:spcBef>
              <a:spcAft>
                <a:spcPts val="0"/>
              </a:spcAft>
              <a:buSzPts val="1800"/>
              <a:buChar char="●"/>
            </a:pPr>
            <a:r>
              <a:rPr lang="en" sz="1800"/>
              <a:t>You can do the backwards pass to calculate gradients</a:t>
            </a:r>
            <a:endParaRPr sz="1800"/>
          </a:p>
          <a:p>
            <a:pPr marL="457200" lvl="0" indent="-342900" algn="l" rtl="0">
              <a:spcBef>
                <a:spcPts val="0"/>
              </a:spcBef>
              <a:spcAft>
                <a:spcPts val="0"/>
              </a:spcAft>
              <a:buSzPts val="1800"/>
              <a:buChar char="●"/>
            </a:pPr>
            <a:r>
              <a:rPr lang="en" sz="1800"/>
              <a:t>We can make a model and save it!</a:t>
            </a:r>
            <a:endParaRPr sz="1800"/>
          </a:p>
          <a:p>
            <a:pPr marL="0" lvl="0" indent="0" algn="l" rtl="0">
              <a:spcBef>
                <a:spcPts val="1200"/>
              </a:spcBef>
              <a:spcAft>
                <a:spcPts val="0"/>
              </a:spcAft>
              <a:buNone/>
            </a:pPr>
            <a:endParaRPr sz="1800"/>
          </a:p>
          <a:p>
            <a:pPr marL="0" lvl="0" indent="0" algn="l" rtl="0">
              <a:spcBef>
                <a:spcPts val="1200"/>
              </a:spcBef>
              <a:spcAft>
                <a:spcPts val="0"/>
              </a:spcAft>
              <a:buNone/>
            </a:pPr>
            <a:r>
              <a:rPr lang="en" sz="1800"/>
              <a:t>But what about training?</a:t>
            </a:r>
            <a:endParaRPr sz="1800"/>
          </a:p>
          <a:p>
            <a:pPr marL="0" lvl="0" indent="0" algn="l" rtl="0">
              <a:spcBef>
                <a:spcPts val="1200"/>
              </a:spcBef>
              <a:spcAft>
                <a:spcPts val="1200"/>
              </a:spcAft>
              <a:buNone/>
            </a:pPr>
            <a:endParaRPr sz="1800"/>
          </a:p>
        </p:txBody>
      </p:sp>
      <p:sp>
        <p:nvSpPr>
          <p:cNvPr id="1417" name="Google Shape;1417;p1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1"/>
        <p:cNvGrpSpPr/>
        <p:nvPr/>
      </p:nvGrpSpPr>
      <p:grpSpPr>
        <a:xfrm>
          <a:off x="0" y="0"/>
          <a:ext cx="0" cy="0"/>
          <a:chOff x="0" y="0"/>
          <a:chExt cx="0" cy="0"/>
        </a:xfrm>
      </p:grpSpPr>
      <p:sp>
        <p:nvSpPr>
          <p:cNvPr id="1622" name="Google Shape;1622;p149"/>
          <p:cNvSpPr txBox="1"/>
          <p:nvPr/>
        </p:nvSpPr>
        <p:spPr>
          <a:xfrm>
            <a:off x="1013850" y="1657750"/>
            <a:ext cx="6811500" cy="1624800"/>
          </a:xfrm>
          <a:prstGeom prst="rect">
            <a:avLst/>
          </a:prstGeom>
          <a:noFill/>
          <a:ln>
            <a:noFill/>
          </a:ln>
        </p:spPr>
        <p:txBody>
          <a:bodyPr spcFirstLastPara="1" wrap="square" lIns="91425" tIns="91425" rIns="91425" bIns="91425" anchor="ctr" anchorCtr="0">
            <a:noAutofit/>
          </a:bodyPr>
          <a:lstStyle/>
          <a:p>
            <a:pPr marL="457200" lvl="0" indent="0" algn="ctr" rtl="0">
              <a:lnSpc>
                <a:spcPct val="115000"/>
              </a:lnSpc>
              <a:spcBef>
                <a:spcPts val="0"/>
              </a:spcBef>
              <a:spcAft>
                <a:spcPts val="0"/>
              </a:spcAft>
              <a:buNone/>
            </a:pPr>
            <a:r>
              <a:rPr lang="en" sz="3000">
                <a:solidFill>
                  <a:schemeClr val="dk2"/>
                </a:solidFill>
                <a:latin typeface="Google Sans"/>
                <a:ea typeface="Google Sans"/>
                <a:cs typeface="Google Sans"/>
                <a:sym typeface="Google Sans"/>
              </a:rPr>
              <a:t>There's so much more!</a:t>
            </a:r>
            <a:endParaRPr>
              <a:solidFill>
                <a:srgbClr val="F6921E"/>
              </a:solidFill>
              <a:latin typeface="Google Sans Medium"/>
              <a:ea typeface="Google Sans Medium"/>
              <a:cs typeface="Google Sans Medium"/>
              <a:sym typeface="Google Sans Medium"/>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51"/>
          <p:cNvSpPr txBox="1">
            <a:spLocks noGrp="1"/>
          </p:cNvSpPr>
          <p:nvPr>
            <p:ph type="title"/>
          </p:nvPr>
        </p:nvSpPr>
        <p:spPr>
          <a:xfrm>
            <a:off x="739450" y="615425"/>
            <a:ext cx="7317900" cy="450600"/>
          </a:xfrm>
          <a:prstGeom prst="rect">
            <a:avLst/>
          </a:prstGeom>
        </p:spPr>
        <p:txBody>
          <a:bodyPr spcFirstLastPara="1" wrap="square" lIns="57150" tIns="57150" rIns="57150" bIns="57150" anchor="t" anchorCtr="0">
            <a:noAutofit/>
          </a:bodyPr>
          <a:lstStyle/>
          <a:p>
            <a:pPr marL="0" lvl="0" indent="0" algn="ctr" rtl="0">
              <a:spcBef>
                <a:spcPts val="0"/>
              </a:spcBef>
              <a:spcAft>
                <a:spcPts val="0"/>
              </a:spcAft>
              <a:buNone/>
            </a:pPr>
            <a:r>
              <a:rPr lang="en" dirty="0"/>
              <a:t>Contact me</a:t>
            </a:r>
            <a:endParaRPr dirty="0"/>
          </a:p>
        </p:txBody>
      </p:sp>
      <p:sp>
        <p:nvSpPr>
          <p:cNvPr id="1637" name="Google Shape;1637;p151"/>
          <p:cNvSpPr txBox="1">
            <a:spLocks noGrp="1"/>
          </p:cNvSpPr>
          <p:nvPr>
            <p:ph type="subTitle" idx="2"/>
          </p:nvPr>
        </p:nvSpPr>
        <p:spPr>
          <a:xfrm>
            <a:off x="739450" y="1449825"/>
            <a:ext cx="7543500" cy="3130500"/>
          </a:xfrm>
          <a:prstGeom prst="rect">
            <a:avLst/>
          </a:prstGeom>
        </p:spPr>
        <p:txBody>
          <a:bodyPr spcFirstLastPara="1" wrap="square" lIns="57150" tIns="57150" rIns="57150" bIns="57150" anchor="t" anchorCtr="0">
            <a:noAutofit/>
          </a:bodyPr>
          <a:lstStyle/>
          <a:p>
            <a:pPr marL="457200" lvl="0" indent="-336550" algn="l" rtl="0">
              <a:spcBef>
                <a:spcPts val="0"/>
              </a:spcBef>
              <a:spcAft>
                <a:spcPts val="0"/>
              </a:spcAft>
              <a:buSzPts val="1700"/>
              <a:buChar char="●"/>
            </a:pPr>
            <a:r>
              <a:rPr lang="en-US" sz="1800" dirty="0"/>
              <a:t>Linkedin.com/in/usmanniazi99</a:t>
            </a:r>
            <a:endParaRPr sz="1800" dirty="0"/>
          </a:p>
          <a:p>
            <a:pPr marL="457200" lvl="0" indent="-336550" algn="l" rtl="0">
              <a:spcBef>
                <a:spcPts val="1000"/>
              </a:spcBef>
              <a:spcAft>
                <a:spcPts val="0"/>
              </a:spcAft>
              <a:buSzPts val="1700"/>
              <a:buChar char="●"/>
            </a:pPr>
            <a:r>
              <a:rPr lang="en-US" sz="1800" dirty="0"/>
              <a:t>Instagram.com/_</a:t>
            </a:r>
            <a:r>
              <a:rPr lang="en-US" sz="1800" dirty="0" err="1"/>
              <a:t>usmanniazi</a:t>
            </a:r>
            <a:endParaRPr sz="1800" b="1" dirty="0"/>
          </a:p>
          <a:p>
            <a:pPr marL="457200" lvl="0" indent="-336550" algn="l" rtl="0">
              <a:spcBef>
                <a:spcPts val="1000"/>
              </a:spcBef>
              <a:spcAft>
                <a:spcPts val="0"/>
              </a:spcAft>
              <a:buSzPts val="1700"/>
              <a:buChar char="●"/>
            </a:pPr>
            <a:r>
              <a:rPr lang="en-US" sz="1800" dirty="0"/>
              <a:t>Github.com/</a:t>
            </a:r>
            <a:r>
              <a:rPr lang="en-US" sz="1800" dirty="0" err="1"/>
              <a:t>usmanniazi</a:t>
            </a:r>
            <a:endParaRPr sz="1800" b="1" dirty="0"/>
          </a:p>
        </p:txBody>
      </p:sp>
      <p:sp>
        <p:nvSpPr>
          <p:cNvPr id="1638" name="Google Shape;1638;p151"/>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152"/>
          <p:cNvSpPr txBox="1">
            <a:spLocks noGrp="1"/>
          </p:cNvSpPr>
          <p:nvPr>
            <p:ph type="subTitle" idx="2"/>
          </p:nvPr>
        </p:nvSpPr>
        <p:spPr>
          <a:xfrm>
            <a:off x="739450" y="1547775"/>
            <a:ext cx="7029300" cy="1573800"/>
          </a:xfrm>
          <a:prstGeom prst="rect">
            <a:avLst/>
          </a:prstGeom>
        </p:spPr>
        <p:txBody>
          <a:bodyPr spcFirstLastPara="1" wrap="square" lIns="57150" tIns="57150" rIns="57150" bIns="57150" anchor="t" anchorCtr="0">
            <a:noAutofit/>
          </a:bodyPr>
          <a:lstStyle/>
          <a:p>
            <a:pPr marL="0" lvl="0" indent="0" algn="l" rtl="0">
              <a:lnSpc>
                <a:spcPct val="115000"/>
              </a:lnSpc>
              <a:spcBef>
                <a:spcPts val="0"/>
              </a:spcBef>
              <a:spcAft>
                <a:spcPts val="0"/>
              </a:spcAft>
              <a:buNone/>
            </a:pPr>
            <a:r>
              <a:rPr lang="en" sz="1700" b="1" dirty="0">
                <a:latin typeface="Google Sans"/>
                <a:ea typeface="Google Sans"/>
                <a:cs typeface="Google Sans"/>
                <a:sym typeface="Google Sans"/>
              </a:rPr>
              <a:t>Learn more</a:t>
            </a:r>
            <a:endParaRPr sz="1700" b="1" dirty="0">
              <a:latin typeface="Google Sans"/>
              <a:ea typeface="Google Sans"/>
              <a:cs typeface="Google Sans"/>
              <a:sym typeface="Google Sans"/>
            </a:endParaRPr>
          </a:p>
          <a:p>
            <a:pPr marL="457200" lvl="0" indent="-336550" algn="l" rtl="0">
              <a:lnSpc>
                <a:spcPct val="115000"/>
              </a:lnSpc>
              <a:spcBef>
                <a:spcPts val="1000"/>
              </a:spcBef>
              <a:spcAft>
                <a:spcPts val="0"/>
              </a:spcAft>
              <a:buSzPts val="1700"/>
              <a:buFont typeface="Google Sans"/>
              <a:buChar char="●"/>
            </a:pPr>
            <a:r>
              <a:rPr lang="en" sz="1700" u="sng" dirty="0">
                <a:solidFill>
                  <a:schemeClr val="hlink"/>
                </a:solidFill>
                <a:latin typeface="Google Sans"/>
                <a:ea typeface="Google Sans"/>
                <a:cs typeface="Google Sans"/>
                <a:sym typeface="Google Sans"/>
                <a:hlinkClick r:id="rId3"/>
              </a:rPr>
              <a:t>tensorflow.org/tutorials</a:t>
            </a:r>
            <a:endParaRPr sz="1700" dirty="0">
              <a:latin typeface="Google Sans"/>
              <a:ea typeface="Google Sans"/>
              <a:cs typeface="Google Sans"/>
              <a:sym typeface="Google Sans"/>
            </a:endParaRPr>
          </a:p>
          <a:p>
            <a:pPr marL="457200" lvl="0" indent="-336550" algn="l" rtl="0">
              <a:spcBef>
                <a:spcPts val="0"/>
              </a:spcBef>
              <a:spcAft>
                <a:spcPts val="0"/>
              </a:spcAft>
              <a:buSzPts val="1700"/>
              <a:buFont typeface="Google Sans"/>
              <a:buChar char="●"/>
            </a:pPr>
            <a:r>
              <a:rPr lang="en" sz="1700" u="sng" dirty="0">
                <a:solidFill>
                  <a:schemeClr val="hlink"/>
                </a:solidFill>
                <a:latin typeface="Google Sans"/>
                <a:ea typeface="Google Sans"/>
                <a:cs typeface="Google Sans"/>
                <a:sym typeface="Google Sans"/>
                <a:hlinkClick r:id="rId4"/>
              </a:rPr>
              <a:t>tensorflow.org/guide</a:t>
            </a:r>
            <a:r>
              <a:rPr lang="en" sz="1700" dirty="0">
                <a:latin typeface="Google Sans"/>
                <a:ea typeface="Google Sans"/>
                <a:cs typeface="Google Sans"/>
                <a:sym typeface="Google Sans"/>
              </a:rPr>
              <a:t>   &lt;-- See "TensorFlow Basics" for this talk</a:t>
            </a:r>
            <a:endParaRPr sz="1700" dirty="0">
              <a:latin typeface="Google Sans"/>
              <a:ea typeface="Google Sans"/>
              <a:cs typeface="Google Sans"/>
              <a:sym typeface="Google Sans"/>
            </a:endParaRPr>
          </a:p>
          <a:p>
            <a:pPr marL="0" lvl="0" indent="0" algn="l" rtl="0">
              <a:lnSpc>
                <a:spcPct val="115000"/>
              </a:lnSpc>
              <a:spcBef>
                <a:spcPts val="1000"/>
              </a:spcBef>
              <a:spcAft>
                <a:spcPts val="0"/>
              </a:spcAft>
              <a:buNone/>
            </a:pPr>
            <a:r>
              <a:rPr lang="en" sz="1700" b="1" dirty="0">
                <a:latin typeface="Google Sans"/>
                <a:ea typeface="Google Sans"/>
                <a:cs typeface="Google Sans"/>
                <a:sym typeface="Google Sans"/>
              </a:rPr>
              <a:t>Stay up to date</a:t>
            </a:r>
            <a:endParaRPr sz="1700" b="1" dirty="0">
              <a:solidFill>
                <a:srgbClr val="FF0000"/>
              </a:solidFill>
              <a:latin typeface="Google Sans"/>
              <a:ea typeface="Google Sans"/>
              <a:cs typeface="Google Sans"/>
              <a:sym typeface="Google Sans"/>
            </a:endParaRPr>
          </a:p>
          <a:p>
            <a:pPr marL="457200" lvl="0" indent="-336550" algn="l" rtl="0">
              <a:lnSpc>
                <a:spcPct val="115000"/>
              </a:lnSpc>
              <a:spcBef>
                <a:spcPts val="1000"/>
              </a:spcBef>
              <a:spcAft>
                <a:spcPts val="0"/>
              </a:spcAft>
              <a:buSzPts val="1700"/>
              <a:buFont typeface="Google Sans"/>
              <a:buChar char="●"/>
            </a:pPr>
            <a:r>
              <a:rPr lang="en" sz="1700" u="sng" dirty="0">
                <a:solidFill>
                  <a:schemeClr val="hlink"/>
                </a:solidFill>
                <a:latin typeface="Google Sans"/>
                <a:ea typeface="Google Sans"/>
                <a:cs typeface="Google Sans"/>
                <a:sym typeface="Google Sans"/>
                <a:hlinkClick r:id="rId5"/>
              </a:rPr>
              <a:t>blog.tensorflow.org</a:t>
            </a:r>
            <a:endParaRPr sz="1700" dirty="0">
              <a:latin typeface="Google Sans"/>
              <a:ea typeface="Google Sans"/>
              <a:cs typeface="Google Sans"/>
              <a:sym typeface="Google Sans"/>
            </a:endParaRPr>
          </a:p>
          <a:p>
            <a:pPr marL="457200" lvl="0" indent="-336550" algn="l" rtl="0">
              <a:lnSpc>
                <a:spcPct val="115000"/>
              </a:lnSpc>
              <a:spcBef>
                <a:spcPts val="0"/>
              </a:spcBef>
              <a:spcAft>
                <a:spcPts val="0"/>
              </a:spcAft>
              <a:buSzPts val="1700"/>
              <a:buFont typeface="Google Sans"/>
              <a:buChar char="●"/>
            </a:pPr>
            <a:r>
              <a:rPr lang="en" sz="1700" u="sng" dirty="0">
                <a:solidFill>
                  <a:schemeClr val="hlink"/>
                </a:solidFill>
                <a:latin typeface="Google Sans"/>
                <a:ea typeface="Google Sans"/>
                <a:cs typeface="Google Sans"/>
                <a:sym typeface="Google Sans"/>
                <a:hlinkClick r:id="rId6"/>
              </a:rPr>
              <a:t>youtube.com/tensorflow</a:t>
            </a:r>
            <a:endParaRPr sz="1700" dirty="0">
              <a:latin typeface="Google Sans"/>
              <a:ea typeface="Google Sans"/>
              <a:cs typeface="Google Sans"/>
              <a:sym typeface="Google Sans"/>
            </a:endParaRPr>
          </a:p>
          <a:p>
            <a:pPr marL="457200" lvl="0" indent="-336550" algn="l" rtl="0">
              <a:lnSpc>
                <a:spcPct val="115000"/>
              </a:lnSpc>
              <a:spcBef>
                <a:spcPts val="0"/>
              </a:spcBef>
              <a:spcAft>
                <a:spcPts val="0"/>
              </a:spcAft>
              <a:buSzPts val="1700"/>
              <a:buFont typeface="Google Sans"/>
              <a:buChar char="●"/>
            </a:pPr>
            <a:r>
              <a:rPr lang="en" sz="1700" u="sng" dirty="0">
                <a:solidFill>
                  <a:schemeClr val="hlink"/>
                </a:solidFill>
                <a:latin typeface="Google Sans"/>
                <a:ea typeface="Google Sans"/>
                <a:cs typeface="Google Sans"/>
                <a:sym typeface="Google Sans"/>
                <a:hlinkClick r:id="rId7"/>
              </a:rPr>
              <a:t>twitter.com/tensorflow</a:t>
            </a:r>
            <a:endParaRPr sz="1700" dirty="0">
              <a:latin typeface="Google Sans"/>
              <a:ea typeface="Google Sans"/>
              <a:cs typeface="Google Sans"/>
              <a:sym typeface="Google Sans"/>
            </a:endParaRPr>
          </a:p>
          <a:p>
            <a:pPr marL="0" lvl="0" indent="0" algn="l" rtl="0">
              <a:lnSpc>
                <a:spcPct val="115000"/>
              </a:lnSpc>
              <a:spcBef>
                <a:spcPts val="1000"/>
              </a:spcBef>
              <a:spcAft>
                <a:spcPts val="1000"/>
              </a:spcAft>
              <a:buNone/>
            </a:pPr>
            <a:endParaRPr sz="1700" dirty="0">
              <a:latin typeface="Google Sans"/>
              <a:ea typeface="Google Sans"/>
              <a:cs typeface="Google Sans"/>
              <a:sym typeface="Google Sans"/>
            </a:endParaRPr>
          </a:p>
        </p:txBody>
      </p:sp>
      <p:sp>
        <p:nvSpPr>
          <p:cNvPr id="1644" name="Google Shape;1644;p152"/>
          <p:cNvSpPr txBox="1">
            <a:spLocks noGrp="1"/>
          </p:cNvSpPr>
          <p:nvPr>
            <p:ph type="title"/>
          </p:nvPr>
        </p:nvSpPr>
        <p:spPr>
          <a:xfrm>
            <a:off x="739450" y="601291"/>
            <a:ext cx="6704700" cy="450600"/>
          </a:xfrm>
          <a:prstGeom prst="rect">
            <a:avLst/>
          </a:prstGeom>
        </p:spPr>
        <p:txBody>
          <a:bodyPr spcFirstLastPara="1" wrap="square" lIns="57150" tIns="57150" rIns="57150" bIns="57150" anchor="t" anchorCtr="0">
            <a:noAutofit/>
          </a:bodyPr>
          <a:lstStyle/>
          <a:p>
            <a:pPr marL="0" lvl="0" indent="0" algn="l" rtl="0">
              <a:spcBef>
                <a:spcPts val="0"/>
              </a:spcBef>
              <a:spcAft>
                <a:spcPts val="0"/>
              </a:spcAft>
              <a:buNone/>
            </a:pPr>
            <a:r>
              <a:rPr lang="en"/>
              <a:t>Thank you!</a:t>
            </a:r>
            <a:endParaRPr/>
          </a:p>
        </p:txBody>
      </p:sp>
      <p:sp>
        <p:nvSpPr>
          <p:cNvPr id="1645" name="Google Shape;1645;p152"/>
          <p:cNvSpPr txBox="1">
            <a:spLocks noGrp="1"/>
          </p:cNvSpPr>
          <p:nvPr>
            <p:ph type="sldNum" idx="12"/>
          </p:nvPr>
        </p:nvSpPr>
        <p:spPr>
          <a:xfrm>
            <a:off x="8472458" y="4663217"/>
            <a:ext cx="548700" cy="393600"/>
          </a:xfrm>
          <a:prstGeom prst="rect">
            <a:avLst/>
          </a:prstGeom>
        </p:spPr>
        <p:txBody>
          <a:bodyPr spcFirstLastPara="1" wrap="square" lIns="57150" tIns="57150" rIns="57150" bIns="57150"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2;p14">
            <a:extLst>
              <a:ext uri="{FF2B5EF4-FFF2-40B4-BE49-F238E27FC236}">
                <a16:creationId xmlns:a16="http://schemas.microsoft.com/office/drawing/2014/main" id="{E7EC8573-1E8A-470F-9F60-6A7E4A4473EC}"/>
              </a:ext>
            </a:extLst>
          </p:cNvPr>
          <p:cNvSpPr txBox="1">
            <a:spLocks noGrp="1"/>
          </p:cNvSpPr>
          <p:nvPr>
            <p:ph type="title"/>
          </p:nvPr>
        </p:nvSpPr>
        <p:spPr>
          <a:xfrm>
            <a:off x="365878" y="1850289"/>
            <a:ext cx="8639400" cy="554100"/>
          </a:xfrm>
          <a:prstGeom prst="rect">
            <a:avLst/>
          </a:prstGeom>
        </p:spPr>
        <p:txBody>
          <a:bodyPr spcFirstLastPara="1" wrap="square" lIns="137150" tIns="0" rIns="137150" bIns="0" anchor="ctr" anchorCtr="0">
            <a:spAutoFit/>
          </a:bodyPr>
          <a:lstStyle/>
          <a:p>
            <a:pPr marL="0" lvl="0" indent="0" algn="l" rtl="0">
              <a:spcBef>
                <a:spcPts val="0"/>
              </a:spcBef>
              <a:spcAft>
                <a:spcPts val="0"/>
              </a:spcAft>
              <a:buNone/>
            </a:pPr>
            <a:r>
              <a:rPr lang="en-GB" dirty="0"/>
              <a:t>Types of Machine Learning</a:t>
            </a:r>
          </a:p>
          <a:p>
            <a:pPr marL="0" lvl="0" indent="0" algn="l" rtl="0">
              <a:spcBef>
                <a:spcPts val="0"/>
              </a:spcBef>
              <a:spcAft>
                <a:spcPts val="0"/>
              </a:spcAft>
              <a:buNone/>
            </a:pPr>
            <a:endParaRPr lang="en-GB" dirty="0"/>
          </a:p>
        </p:txBody>
      </p:sp>
      <p:sp>
        <p:nvSpPr>
          <p:cNvPr id="4" name="Google Shape;134;p14">
            <a:extLst>
              <a:ext uri="{FF2B5EF4-FFF2-40B4-BE49-F238E27FC236}">
                <a16:creationId xmlns:a16="http://schemas.microsoft.com/office/drawing/2014/main" id="{F8695D79-D21A-4D80-A117-1ED6F6F8F248}"/>
              </a:ext>
            </a:extLst>
          </p:cNvPr>
          <p:cNvSpPr txBox="1">
            <a:spLocks/>
          </p:cNvSpPr>
          <p:nvPr/>
        </p:nvSpPr>
        <p:spPr>
          <a:xfrm>
            <a:off x="365878" y="2269489"/>
            <a:ext cx="8256300" cy="4204800"/>
          </a:xfrm>
          <a:prstGeom prst="rect">
            <a:avLst/>
          </a:prstGeom>
          <a:noFill/>
          <a:ln>
            <a:noFill/>
          </a:ln>
        </p:spPr>
        <p:txBody>
          <a:bodyPr spcFirstLastPara="1" wrap="square" lIns="137150" tIns="0" rIns="137150" bIns="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pPr>
              <a:buFont typeface="Open Sans"/>
              <a:buChar char="●"/>
            </a:pPr>
            <a:r>
              <a:rPr lang="en-US" b="1" dirty="0">
                <a:latin typeface="Open Sans"/>
                <a:ea typeface="Open Sans"/>
                <a:cs typeface="Open Sans"/>
                <a:sym typeface="Open Sans"/>
              </a:rPr>
              <a:t>Supervised</a:t>
            </a:r>
          </a:p>
          <a:p>
            <a:pPr lvl="1" indent="-298450">
              <a:spcBef>
                <a:spcPts val="0"/>
              </a:spcBef>
              <a:buSzPts val="1100"/>
              <a:buFont typeface="Arial"/>
              <a:buChar char="○"/>
            </a:pPr>
            <a:r>
              <a:rPr lang="en-US" dirty="0"/>
              <a:t>Regression</a:t>
            </a:r>
          </a:p>
          <a:p>
            <a:pPr lvl="1" indent="-298450">
              <a:spcBef>
                <a:spcPts val="0"/>
              </a:spcBef>
              <a:buSzPts val="1100"/>
              <a:buFont typeface="Arial"/>
              <a:buChar char="○"/>
            </a:pPr>
            <a:r>
              <a:rPr lang="en-US" dirty="0"/>
              <a:t>Classification</a:t>
            </a:r>
          </a:p>
          <a:p>
            <a:pPr>
              <a:buFont typeface="Open Sans"/>
              <a:buChar char="●"/>
            </a:pPr>
            <a:r>
              <a:rPr lang="en-US" b="1" dirty="0">
                <a:latin typeface="Open Sans"/>
                <a:ea typeface="Open Sans"/>
                <a:cs typeface="Open Sans"/>
                <a:sym typeface="Open Sans"/>
              </a:rPr>
              <a:t>Unsupervised</a:t>
            </a:r>
          </a:p>
          <a:p>
            <a:pPr lvl="1" indent="-298450">
              <a:spcBef>
                <a:spcPts val="0"/>
              </a:spcBef>
              <a:buSzPts val="1100"/>
              <a:buFont typeface="Arial"/>
              <a:buChar char="○"/>
            </a:pPr>
            <a:r>
              <a:rPr lang="en-US" dirty="0"/>
              <a:t>Clustering</a:t>
            </a:r>
          </a:p>
          <a:p>
            <a:pPr lvl="1" indent="-298450">
              <a:spcBef>
                <a:spcPts val="0"/>
              </a:spcBef>
              <a:buSzPts val="1100"/>
              <a:buFont typeface="Arial"/>
              <a:buChar char="○"/>
            </a:pPr>
            <a:r>
              <a:rPr lang="en-US" dirty="0"/>
              <a:t>Dimensionality Reduction</a:t>
            </a:r>
          </a:p>
          <a:p>
            <a:pPr>
              <a:buFont typeface="Open Sans"/>
              <a:buChar char="●"/>
            </a:pPr>
            <a:r>
              <a:rPr lang="en-US" b="1" dirty="0">
                <a:latin typeface="Open Sans"/>
                <a:ea typeface="Open Sans"/>
                <a:cs typeface="Open Sans"/>
                <a:sym typeface="Open Sans"/>
              </a:rPr>
              <a:t>Reinforcement Learning</a:t>
            </a:r>
          </a:p>
          <a:p>
            <a:pPr lvl="1" indent="-298450">
              <a:spcBef>
                <a:spcPts val="0"/>
              </a:spcBef>
              <a:buSzPts val="1100"/>
              <a:buFont typeface="Arial"/>
              <a:buChar char="○"/>
            </a:pPr>
            <a:r>
              <a:rPr lang="en-US" dirty="0"/>
              <a:t>Real-Time Decision making</a:t>
            </a:r>
          </a:p>
          <a:p>
            <a:pPr lvl="1" indent="-298450">
              <a:spcBef>
                <a:spcPts val="0"/>
              </a:spcBef>
              <a:buSzPts val="1100"/>
              <a:buFont typeface="Arial"/>
              <a:buChar char="○"/>
            </a:pPr>
            <a:r>
              <a:rPr lang="en-US" dirty="0"/>
              <a:t>Works on reward/punishment model</a:t>
            </a:r>
          </a:p>
        </p:txBody>
      </p:sp>
    </p:spTree>
    <p:extLst>
      <p:ext uri="{BB962C8B-B14F-4D97-AF65-F5344CB8AC3E}">
        <p14:creationId xmlns:p14="http://schemas.microsoft.com/office/powerpoint/2010/main" val="3538911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40;p15" descr="Diagram&#10;&#10;Description automatically generated">
            <a:extLst>
              <a:ext uri="{FF2B5EF4-FFF2-40B4-BE49-F238E27FC236}">
                <a16:creationId xmlns:a16="http://schemas.microsoft.com/office/drawing/2014/main" id="{2AF5E659-0D73-42E0-B40A-058B5E83787D}"/>
              </a:ext>
            </a:extLst>
          </p:cNvPr>
          <p:cNvPicPr preferRelativeResize="0"/>
          <p:nvPr/>
        </p:nvPicPr>
        <p:blipFill rotWithShape="1">
          <a:blip r:embed="rId2">
            <a:alphaModFix/>
          </a:blip>
          <a:srcRect/>
          <a:stretch/>
        </p:blipFill>
        <p:spPr>
          <a:xfrm>
            <a:off x="1760567" y="612100"/>
            <a:ext cx="5479174" cy="3919300"/>
          </a:xfrm>
          <a:prstGeom prst="rect">
            <a:avLst/>
          </a:prstGeom>
          <a:noFill/>
          <a:ln>
            <a:noFill/>
          </a:ln>
        </p:spPr>
      </p:pic>
    </p:spTree>
    <p:extLst>
      <p:ext uri="{BB962C8B-B14F-4D97-AF65-F5344CB8AC3E}">
        <p14:creationId xmlns:p14="http://schemas.microsoft.com/office/powerpoint/2010/main" val="496979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p12">
            <a:extLst>
              <a:ext uri="{FF2B5EF4-FFF2-40B4-BE49-F238E27FC236}">
                <a16:creationId xmlns:a16="http://schemas.microsoft.com/office/drawing/2014/main" id="{341F6404-C8FB-49E0-A322-A3A155A4C0BC}"/>
              </a:ext>
            </a:extLst>
          </p:cNvPr>
          <p:cNvSpPr txBox="1">
            <a:spLocks noGrp="1"/>
          </p:cNvSpPr>
          <p:nvPr>
            <p:ph type="title"/>
          </p:nvPr>
        </p:nvSpPr>
        <p:spPr>
          <a:xfrm>
            <a:off x="640198" y="1489878"/>
            <a:ext cx="4944173" cy="1569660"/>
          </a:xfrm>
          <a:prstGeom prst="rect">
            <a:avLst/>
          </a:prstGeom>
        </p:spPr>
        <p:txBody>
          <a:bodyPr spcFirstLastPara="1" wrap="square" lIns="137150" tIns="0" rIns="137150" bIns="0" anchor="ctr" anchorCtr="0">
            <a:spAutoFit/>
          </a:bodyPr>
          <a:lstStyle/>
          <a:p>
            <a:pPr marL="0" lvl="0" indent="0" algn="l" rtl="0">
              <a:spcBef>
                <a:spcPts val="0"/>
              </a:spcBef>
              <a:spcAft>
                <a:spcPts val="0"/>
              </a:spcAft>
              <a:buNone/>
            </a:pPr>
            <a:r>
              <a:rPr lang="en" dirty="0"/>
              <a:t>What is Deep Learning?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6" name="Google Shape;120;p12">
            <a:extLst>
              <a:ext uri="{FF2B5EF4-FFF2-40B4-BE49-F238E27FC236}">
                <a16:creationId xmlns:a16="http://schemas.microsoft.com/office/drawing/2014/main" id="{D1D054E2-3132-4E68-8FA0-2C82261453FE}"/>
              </a:ext>
            </a:extLst>
          </p:cNvPr>
          <p:cNvSpPr txBox="1">
            <a:spLocks/>
          </p:cNvSpPr>
          <p:nvPr/>
        </p:nvSpPr>
        <p:spPr>
          <a:xfrm>
            <a:off x="640198" y="2684058"/>
            <a:ext cx="4310700" cy="2307600"/>
          </a:xfrm>
          <a:prstGeom prst="rect">
            <a:avLst/>
          </a:prstGeom>
          <a:noFill/>
          <a:ln>
            <a:noFill/>
          </a:ln>
        </p:spPr>
        <p:txBody>
          <a:bodyPr spcFirstLastPara="1" wrap="square" lIns="137150" tIns="0" rIns="137150" bIns="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pPr marL="0" indent="0">
              <a:spcAft>
                <a:spcPts val="1000"/>
              </a:spcAft>
            </a:pPr>
            <a:r>
              <a:rPr lang="en-US" b="0" i="0" dirty="0">
                <a:solidFill>
                  <a:srgbClr val="424242"/>
                </a:solidFill>
                <a:effectLst/>
                <a:latin typeface="Poppins" panose="00000500000000000000" pitchFamily="2" charset="0"/>
              </a:rPr>
              <a:t>This subset of AI is a technique that is inspired by the way a human brain filters information. </a:t>
            </a:r>
          </a:p>
          <a:p>
            <a:pPr marL="0" indent="0">
              <a:spcAft>
                <a:spcPts val="1000"/>
              </a:spcAft>
            </a:pPr>
            <a:r>
              <a:rPr lang="en-US" b="0" i="0" dirty="0">
                <a:solidFill>
                  <a:srgbClr val="424242"/>
                </a:solidFill>
                <a:effectLst/>
                <a:latin typeface="Poppins" panose="00000500000000000000" pitchFamily="2" charset="0"/>
              </a:rPr>
              <a:t>It is associated with learning from examples. DL systems help a computer model to filter the input data through layers to predict and classify information. </a:t>
            </a:r>
          </a:p>
          <a:p>
            <a:pPr marL="0" indent="0">
              <a:spcAft>
                <a:spcPts val="1000"/>
              </a:spcAft>
            </a:pPr>
            <a:r>
              <a:rPr lang="en-US" b="0" i="0" dirty="0">
                <a:solidFill>
                  <a:srgbClr val="424242"/>
                </a:solidFill>
                <a:effectLst/>
                <a:latin typeface="Poppins" panose="00000500000000000000" pitchFamily="2" charset="0"/>
              </a:rPr>
              <a:t>Deep Learning processes information in the same manner as the human brain. </a:t>
            </a:r>
            <a:endParaRPr lang="en-US" dirty="0"/>
          </a:p>
        </p:txBody>
      </p:sp>
    </p:spTree>
    <p:extLst>
      <p:ext uri="{BB962C8B-B14F-4D97-AF65-F5344CB8AC3E}">
        <p14:creationId xmlns:p14="http://schemas.microsoft.com/office/powerpoint/2010/main" val="1582060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p12">
            <a:extLst>
              <a:ext uri="{FF2B5EF4-FFF2-40B4-BE49-F238E27FC236}">
                <a16:creationId xmlns:a16="http://schemas.microsoft.com/office/drawing/2014/main" id="{341F6404-C8FB-49E0-A322-A3A155A4C0BC}"/>
              </a:ext>
            </a:extLst>
          </p:cNvPr>
          <p:cNvSpPr txBox="1">
            <a:spLocks noGrp="1"/>
          </p:cNvSpPr>
          <p:nvPr>
            <p:ph type="title"/>
          </p:nvPr>
        </p:nvSpPr>
        <p:spPr>
          <a:xfrm>
            <a:off x="2478811" y="166524"/>
            <a:ext cx="4944173" cy="1569660"/>
          </a:xfrm>
          <a:prstGeom prst="rect">
            <a:avLst/>
          </a:prstGeom>
        </p:spPr>
        <p:txBody>
          <a:bodyPr spcFirstLastPara="1" wrap="square" lIns="137150" tIns="0" rIns="137150" bIns="0" anchor="ctr" anchorCtr="0">
            <a:spAutoFit/>
          </a:bodyPr>
          <a:lstStyle/>
          <a:p>
            <a:pPr marL="0" lvl="0" indent="0" algn="ctr" rtl="0">
              <a:spcBef>
                <a:spcPts val="0"/>
              </a:spcBef>
              <a:spcAft>
                <a:spcPts val="0"/>
              </a:spcAft>
              <a:buNone/>
            </a:pPr>
            <a:r>
              <a:rPr lang="en-US" dirty="0"/>
              <a:t>Comparison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050" name="Picture 2" descr="Difference between AI vs Machine Learning vs Deep Learning">
            <a:extLst>
              <a:ext uri="{FF2B5EF4-FFF2-40B4-BE49-F238E27FC236}">
                <a16:creationId xmlns:a16="http://schemas.microsoft.com/office/drawing/2014/main" id="{52C17618-3695-4960-96CC-E0AB04E05B94}"/>
              </a:ext>
            </a:extLst>
          </p:cNvPr>
          <p:cNvPicPr>
            <a:picLocks noChangeAspect="1" noChangeArrowheads="1"/>
          </p:cNvPicPr>
          <p:nvPr/>
        </p:nvPicPr>
        <p:blipFill rotWithShape="1">
          <a:blip r:embed="rId2">
            <a:biLevel thresh="75000"/>
            <a:extLst>
              <a:ext uri="{28A0092B-C50C-407E-A947-70E740481C1C}">
                <a14:useLocalDpi xmlns:a14="http://schemas.microsoft.com/office/drawing/2010/main" val="0"/>
              </a:ext>
            </a:extLst>
          </a:blip>
          <a:srcRect b="8791"/>
          <a:stretch/>
        </p:blipFill>
        <p:spPr bwMode="auto">
          <a:xfrm>
            <a:off x="1228362" y="1039884"/>
            <a:ext cx="6687276" cy="3585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43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1E1E1E"/>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nsorFlow">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nsorFlow">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0103FACC7F664F8D629D2F4517607C" ma:contentTypeVersion="14" ma:contentTypeDescription="Create a new document." ma:contentTypeScope="" ma:versionID="6954488508d2c0baa87699302ed542a7">
  <xsd:schema xmlns:xsd="http://www.w3.org/2001/XMLSchema" xmlns:xs="http://www.w3.org/2001/XMLSchema" xmlns:p="http://schemas.microsoft.com/office/2006/metadata/properties" xmlns:ns3="2e86900e-30dd-46cb-8bda-c8f1ee17d08f" xmlns:ns4="9db905e9-9f88-4042-96ac-5874c609836f" targetNamespace="http://schemas.microsoft.com/office/2006/metadata/properties" ma:root="true" ma:fieldsID="6372edc0692643bc06b718c64a5bc995" ns3:_="" ns4:_="">
    <xsd:import namespace="2e86900e-30dd-46cb-8bda-c8f1ee17d08f"/>
    <xsd:import namespace="9db905e9-9f88-4042-96ac-5874c609836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86900e-30dd-46cb-8bda-c8f1ee17d0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b905e9-9f88-4042-96ac-5874c60983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D4E7C4-CC3D-4027-ADA9-65AF4C463F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86900e-30dd-46cb-8bda-c8f1ee17d08f"/>
    <ds:schemaRef ds:uri="9db905e9-9f88-4042-96ac-5874c60983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C4ACB3-8ECF-4C09-8955-2B18407D2C51}">
  <ds:schemaRefs>
    <ds:schemaRef ds:uri="http://schemas.microsoft.com/sharepoint/v3/contenttype/forms"/>
  </ds:schemaRefs>
</ds:datastoreItem>
</file>

<file path=customXml/itemProps3.xml><?xml version="1.0" encoding="utf-8"?>
<ds:datastoreItem xmlns:ds="http://schemas.openxmlformats.org/officeDocument/2006/customXml" ds:itemID="{2EFA7D6D-EC78-4F62-BFFD-46463F12EC8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369</TotalTime>
  <Words>4485</Words>
  <Application>Microsoft Office PowerPoint</Application>
  <PresentationFormat>On-screen Show (16:9)</PresentationFormat>
  <Paragraphs>476</Paragraphs>
  <Slides>53</Slides>
  <Notes>41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53</vt:i4>
      </vt:variant>
    </vt:vector>
  </HeadingPairs>
  <TitlesOfParts>
    <vt:vector size="68" baseType="lpstr">
      <vt:lpstr>Arial</vt:lpstr>
      <vt:lpstr>Roboto</vt:lpstr>
      <vt:lpstr>Poppins</vt:lpstr>
      <vt:lpstr>IBM Plex Sans</vt:lpstr>
      <vt:lpstr>Droid Serif</vt:lpstr>
      <vt:lpstr>Roboto Mono</vt:lpstr>
      <vt:lpstr>Consolas</vt:lpstr>
      <vt:lpstr>Open Sans</vt:lpstr>
      <vt:lpstr>Dancing Script</vt:lpstr>
      <vt:lpstr>Roboto Medium</vt:lpstr>
      <vt:lpstr>Google Sans</vt:lpstr>
      <vt:lpstr>Google Sans Medium</vt:lpstr>
      <vt:lpstr>Simple Light</vt:lpstr>
      <vt:lpstr>TensorFlow</vt:lpstr>
      <vt:lpstr>TensorFlow</vt:lpstr>
      <vt:lpstr>Deep Learning with Tensorflow</vt:lpstr>
      <vt:lpstr>Usman Khan</vt:lpstr>
      <vt:lpstr>What are we even doing?</vt:lpstr>
      <vt:lpstr>PowerPoint Presentation</vt:lpstr>
      <vt:lpstr>What even is Machine Learning?  </vt:lpstr>
      <vt:lpstr>Types of Machine Learning </vt:lpstr>
      <vt:lpstr>PowerPoint Presentation</vt:lpstr>
      <vt:lpstr>What is Deep Learning?  </vt:lpstr>
      <vt:lpstr>Comparison  </vt:lpstr>
      <vt:lpstr>PowerPoint Presentation</vt:lpstr>
      <vt:lpstr>Neural Networks  </vt:lpstr>
      <vt:lpstr>Structure  </vt:lpstr>
      <vt:lpstr>Perceptron  </vt:lpstr>
      <vt:lpstr>Perceptron Function  </vt:lpstr>
      <vt:lpstr>Activation Function  </vt:lpstr>
      <vt:lpstr>PowerPoint Presentation</vt:lpstr>
      <vt:lpstr>PowerPoint Presentation</vt:lpstr>
      <vt:lpstr>The arc of deep learning</vt:lpstr>
      <vt:lpstr>TensorFlow has a lot going on</vt:lpstr>
      <vt:lpstr>3 Easy Pieces</vt:lpstr>
      <vt:lpstr>3 features to remember</vt:lpstr>
      <vt:lpstr>1. Tensors</vt:lpstr>
      <vt:lpstr>What's a tensor?</vt:lpstr>
      <vt:lpstr>Tensor are strongly-typed</vt:lpstr>
      <vt:lpstr>PowerPoint Presentation</vt:lpstr>
      <vt:lpstr>PowerPoint Presentation</vt:lpstr>
      <vt:lpstr>PowerPoint Presentation</vt:lpstr>
      <vt:lpstr>Rank-3 tensor</vt:lpstr>
      <vt:lpstr>Tensor features</vt:lpstr>
      <vt:lpstr>PowerPoint Presentation</vt:lpstr>
      <vt:lpstr>Core ops</vt:lpstr>
      <vt:lpstr>Core ops</vt:lpstr>
      <vt:lpstr>Specialized Ops</vt:lpstr>
      <vt:lpstr>Checkpoint!</vt:lpstr>
      <vt:lpstr>Variables</vt:lpstr>
      <vt:lpstr>Creating variables</vt:lpstr>
      <vt:lpstr>Updating variables</vt:lpstr>
      <vt:lpstr>Placing variables on devices </vt:lpstr>
      <vt:lpstr>One machine, multiple GPUs</vt:lpstr>
      <vt:lpstr>Ops and lifespan </vt:lpstr>
      <vt:lpstr>Checkpoint!</vt:lpstr>
      <vt:lpstr>Modules</vt:lpstr>
      <vt:lpstr>Collecting variables</vt:lpstr>
      <vt:lpstr>Linear Regression</vt:lpstr>
      <vt:lpstr>Creating a layer  </vt:lpstr>
      <vt:lpstr>Creating a multilayer model</vt:lpstr>
      <vt:lpstr>PowerPoint Presentation</vt:lpstr>
      <vt:lpstr>Saving: Two ways</vt:lpstr>
      <vt:lpstr>Keras layers are modules</vt:lpstr>
      <vt:lpstr>Checkpoint!</vt:lpstr>
      <vt:lpstr>PowerPoint Presentation</vt:lpstr>
      <vt:lpstr>Contact 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with Tensorflow</dc:title>
  <cp:lastModifiedBy>Usman Khan</cp:lastModifiedBy>
  <cp:revision>5</cp:revision>
  <dcterms:modified xsi:type="dcterms:W3CDTF">2022-03-05T14:36:04Z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0x0101003D0103FACC7F664F8D629D2F4517607C</vt:lpwstr>
  </property>
</Properties>
</file>